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54" r:id="rId2"/>
    <p:sldId id="355" r:id="rId3"/>
    <p:sldId id="368" r:id="rId4"/>
    <p:sldId id="395" r:id="rId5"/>
    <p:sldId id="396" r:id="rId6"/>
    <p:sldId id="402" r:id="rId7"/>
    <p:sldId id="369" r:id="rId8"/>
    <p:sldId id="370" r:id="rId9"/>
    <p:sldId id="373" r:id="rId10"/>
    <p:sldId id="371" r:id="rId11"/>
    <p:sldId id="372" r:id="rId12"/>
    <p:sldId id="374" r:id="rId13"/>
    <p:sldId id="410" r:id="rId14"/>
    <p:sldId id="394" r:id="rId15"/>
    <p:sldId id="393" r:id="rId16"/>
    <p:sldId id="401" r:id="rId17"/>
    <p:sldId id="403" r:id="rId18"/>
    <p:sldId id="404" r:id="rId19"/>
    <p:sldId id="405" r:id="rId20"/>
    <p:sldId id="406" r:id="rId21"/>
    <p:sldId id="400" r:id="rId2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98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3498" userDrawn="1">
          <p15:clr>
            <a:srgbClr val="A4A3A4"/>
          </p15:clr>
        </p15:guide>
        <p15:guide id="7" pos="5473" userDrawn="1">
          <p15:clr>
            <a:srgbClr val="A4A3A4"/>
          </p15:clr>
        </p15:guide>
        <p15:guide id="8" pos="2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22" autoAdjust="0"/>
    <p:restoredTop sz="95811" autoAdjust="0"/>
  </p:normalViewPr>
  <p:slideViewPr>
    <p:cSldViewPr snapToGrid="0" showGuides="1">
      <p:cViewPr varScale="1">
        <p:scale>
          <a:sx n="115" d="100"/>
          <a:sy n="115" d="100"/>
        </p:scale>
        <p:origin x="942" y="102"/>
      </p:cViewPr>
      <p:guideLst>
        <p:guide orient="horz" pos="2137"/>
        <p:guide pos="3840"/>
        <p:guide orient="horz" pos="482"/>
        <p:guide pos="98"/>
        <p:guide orient="horz" pos="799"/>
        <p:guide orient="horz" pos="3498"/>
        <p:guide pos="5473"/>
        <p:guide pos="2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55" cy="497286"/>
          </a:xfrm>
          <a:prstGeom prst="rect">
            <a:avLst/>
          </a:prstGeom>
        </p:spPr>
        <p:txBody>
          <a:bodyPr vert="horz" lIns="91539" tIns="45768" rIns="91539" bIns="4576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222" y="2"/>
            <a:ext cx="2944864" cy="497286"/>
          </a:xfrm>
          <a:prstGeom prst="rect">
            <a:avLst/>
          </a:prstGeom>
        </p:spPr>
        <p:txBody>
          <a:bodyPr vert="horz" lIns="91539" tIns="45768" rIns="91539" bIns="45768" rtlCol="0"/>
          <a:lstStyle>
            <a:lvl1pPr algn="r">
              <a:defRPr sz="1200"/>
            </a:lvl1pPr>
          </a:lstStyle>
          <a:p>
            <a:fld id="{04C85C1C-3D30-4421-9395-1AC0FB331138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9356"/>
            <a:ext cx="2946455" cy="497285"/>
          </a:xfrm>
          <a:prstGeom prst="rect">
            <a:avLst/>
          </a:prstGeom>
        </p:spPr>
        <p:txBody>
          <a:bodyPr vert="horz" lIns="91539" tIns="45768" rIns="91539" bIns="4576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222" y="9429356"/>
            <a:ext cx="2944864" cy="497285"/>
          </a:xfrm>
          <a:prstGeom prst="rect">
            <a:avLst/>
          </a:prstGeom>
        </p:spPr>
        <p:txBody>
          <a:bodyPr vert="horz" lIns="91539" tIns="45768" rIns="91539" bIns="45768" rtlCol="0" anchor="b"/>
          <a:lstStyle>
            <a:lvl1pPr algn="r">
              <a:defRPr sz="1200"/>
            </a:lvl1pPr>
          </a:lstStyle>
          <a:p>
            <a:fld id="{62372C46-50E4-45D1-AD5F-9D6753C5EF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161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539" tIns="45768" rIns="91539" bIns="4576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539" tIns="45768" rIns="91539" bIns="45768" rtlCol="0"/>
          <a:lstStyle>
            <a:lvl1pPr algn="r">
              <a:defRPr sz="1200"/>
            </a:lvl1pPr>
          </a:lstStyle>
          <a:p>
            <a:fld id="{CACB8104-24C8-4F7F-8A1D-86F97506934A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9" tIns="45768" rIns="91539" bIns="4576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539" tIns="45768" rIns="91539" bIns="4576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539" tIns="45768" rIns="91539" bIns="4576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539" tIns="45768" rIns="91539" bIns="45768" rtlCol="0" anchor="b"/>
          <a:lstStyle>
            <a:lvl1pPr algn="r">
              <a:defRPr sz="1200"/>
            </a:lvl1pPr>
          </a:lstStyle>
          <a:p>
            <a:fld id="{512EF811-9A3B-4419-BB92-C91B06D93D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077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8FFD-760F-4C92-AE1D-CCD52A63EBFF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5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2962-6057-416C-A2F3-3A24035240F9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57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2F6-0C84-473E-8895-A778481AA248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06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DE91-2E8C-4E6B-BD04-776B620753CF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8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0A7A-C646-4741-8BC7-FE308F8B1BDF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73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F0A-271F-4CD9-8EF2-F6498492E363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0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FC5F-B6E7-4322-86FB-D31209F23512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0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61EF-F507-498C-B94B-BB7A1AB61F9F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55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E296-141E-4F92-BC36-71B7D4A8CAEE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23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74E0-D8EF-478C-80F0-FB7BD2FF0B4E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03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5D6E-3BAB-4E09-B9A7-B7CA4EEB0619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73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435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1000">
                <a:srgbClr val="FFFF00"/>
              </a:gs>
              <a:gs pos="78000">
                <a:srgbClr val="B5D2EC"/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432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>
                    <a:lumMod val="75000"/>
                  </a:schemeClr>
                </a:solidFill>
                <a:effectLst/>
              </a:defRPr>
            </a:lvl1pPr>
          </a:lstStyle>
          <a:p>
            <a:fld id="{A02D07EE-4C67-4137-8C2E-C2A20EC92C01}" type="datetime1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432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75000"/>
                  </a:schemeClr>
                </a:solidFill>
                <a:effectLst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432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75000"/>
                  </a:schemeClr>
                </a:solidFill>
                <a:effectLst/>
              </a:defRPr>
            </a:lvl1pPr>
          </a:lstStyle>
          <a:p>
            <a:fld id="{0E1786A8-0D80-4E1D-BFF3-C5665634BA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3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onestore.co.k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eg"/><Relationship Id="rId7" Type="http://schemas.openxmlformats.org/officeDocument/2006/relationships/image" Target="../media/image4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r>
              <a:rPr lang="ko-KR" altLang="en-US" sz="5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5400" dirty="0" smtClean="0"/>
              <a:t>사전 </a:t>
            </a:r>
            <a:r>
              <a:rPr lang="ko-KR" altLang="en-US" sz="5400" dirty="0" err="1" smtClean="0"/>
              <a:t>좌석예약제</a:t>
            </a:r>
            <a:r>
              <a:rPr lang="en-US" altLang="ko-KR" sz="5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  <a:r>
              <a:rPr lang="ko-KR" altLang="en-US" sz="5400" dirty="0" smtClean="0"/>
              <a:t> 안내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03004"/>
            <a:ext cx="9144000" cy="1655762"/>
          </a:xfrm>
        </p:spPr>
        <p:txBody>
          <a:bodyPr anchor="b"/>
          <a:lstStyle/>
          <a:p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2020. 7.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8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회원실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사전입장</a:t>
            </a:r>
            <a:r>
              <a:rPr lang="ko-KR" altLang="en-US" dirty="0" smtClean="0"/>
              <a:t> </a:t>
            </a:r>
            <a:r>
              <a:rPr lang="ko-KR" altLang="en-US" dirty="0" smtClean="0"/>
              <a:t>예약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2078" y="932912"/>
            <a:ext cx="542614" cy="4653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974692" y="932912"/>
            <a:ext cx="6223550" cy="465394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회원실</a:t>
            </a:r>
            <a:r>
              <a:rPr lang="ko-KR" altLang="en-US" sz="1800" b="1" dirty="0" smtClean="0"/>
              <a:t> </a:t>
            </a:r>
            <a:r>
              <a:rPr lang="ko-KR" altLang="en-US" sz="1800" b="1" dirty="0" smtClean="0"/>
              <a:t>사전 입장 예약 방법 </a:t>
            </a:r>
            <a:r>
              <a:rPr lang="en-US" altLang="ko-KR" sz="1800" b="1" dirty="0" smtClean="0"/>
              <a:t>(1) – </a:t>
            </a:r>
            <a:r>
              <a:rPr lang="ko-KR" altLang="en-US" sz="1800" b="1" dirty="0" smtClean="0"/>
              <a:t>사업장 선택</a:t>
            </a:r>
            <a:endParaRPr lang="ko-KR" altLang="en-US" sz="18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833011" y="2161717"/>
            <a:ext cx="1594374" cy="3014336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870023" y="4019107"/>
            <a:ext cx="386024" cy="44879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63679" y="5400626"/>
            <a:ext cx="166370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좌석구매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메뉴 선택</a:t>
            </a:r>
            <a:endParaRPr lang="ko-KR" altLang="en-US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1725" y="1739240"/>
            <a:ext cx="1615660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초기화면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077628" y="2570842"/>
            <a:ext cx="653143" cy="3315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2826666">
            <a:off x="4903039" y="4093562"/>
            <a:ext cx="870245" cy="3315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45721" y="1722039"/>
            <a:ext cx="4400626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사업장 선택 및 코로나</a:t>
            </a:r>
            <a:r>
              <a:rPr lang="en-US" altLang="ko-KR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19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문진표</a:t>
            </a:r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작성 선택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8"/>
          <a:stretch/>
        </p:blipFill>
        <p:spPr>
          <a:xfrm>
            <a:off x="8746703" y="2225516"/>
            <a:ext cx="1904545" cy="3104771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28" name="직사각형 27"/>
          <p:cNvSpPr/>
          <p:nvPr/>
        </p:nvSpPr>
        <p:spPr>
          <a:xfrm>
            <a:off x="8689539" y="3984435"/>
            <a:ext cx="2017446" cy="4979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8721437" y="1739240"/>
            <a:ext cx="1929809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개인정보 추가 입력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05613" y="2884736"/>
            <a:ext cx="592853" cy="170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홍길동</a:t>
            </a:r>
            <a:endParaRPr lang="ko-KR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805613" y="3327032"/>
            <a:ext cx="592853" cy="170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19660102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251181" y="3779376"/>
            <a:ext cx="465573" cy="138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1234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9726804" y="3779376"/>
            <a:ext cx="465573" cy="138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5678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60095" y="5376303"/>
            <a:ext cx="1872217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②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방문사업장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③ 코로나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19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문진표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*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용어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endParaRPr lang="ko-KR" altLang="en-US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345" y="2139159"/>
            <a:ext cx="1693021" cy="3140422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47" name="타원 46"/>
          <p:cNvSpPr/>
          <p:nvPr/>
        </p:nvSpPr>
        <p:spPr>
          <a:xfrm>
            <a:off x="2760509" y="2346495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658" y="2364492"/>
            <a:ext cx="1691153" cy="324452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8" name="직사각형 37"/>
          <p:cNvSpPr/>
          <p:nvPr/>
        </p:nvSpPr>
        <p:spPr>
          <a:xfrm>
            <a:off x="6007940" y="4873548"/>
            <a:ext cx="1318587" cy="2832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145721" y="2492466"/>
            <a:ext cx="1738587" cy="4846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40167" y="3807022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819419" y="4693548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50086" y="4233900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4611" y="5444322"/>
            <a:ext cx="2863624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④ 개인정보 확인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성명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생년월일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휴대폰번호는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마이카드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회원정보 기준으로 자동입력</a:t>
            </a:r>
            <a:endParaRPr lang="en-US" altLang="ko-KR" sz="11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15238" y="6295681"/>
            <a:ext cx="2682864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우편번호 검색 선택 후 직접 입력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414533" y="3777901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37135" y="4575540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9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회원실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사전입장</a:t>
            </a:r>
            <a:r>
              <a:rPr lang="ko-KR" altLang="en-US" dirty="0" smtClean="0"/>
              <a:t> </a:t>
            </a:r>
            <a:r>
              <a:rPr lang="ko-KR" altLang="en-US" dirty="0"/>
              <a:t>예약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2078" y="932912"/>
            <a:ext cx="542614" cy="4653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974691" y="932912"/>
            <a:ext cx="7116685" cy="465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회원실</a:t>
            </a:r>
            <a:r>
              <a:rPr lang="ko-KR" altLang="en-US" sz="1800" b="1" dirty="0" smtClean="0"/>
              <a:t> </a:t>
            </a:r>
            <a:r>
              <a:rPr lang="ko-KR" altLang="en-US" sz="1800" b="1" dirty="0" smtClean="0"/>
              <a:t>사전 입장 예약 방법 </a:t>
            </a:r>
            <a:r>
              <a:rPr lang="en-US" altLang="ko-KR" sz="1800" b="1" dirty="0" smtClean="0"/>
              <a:t>(2) – </a:t>
            </a:r>
            <a:r>
              <a:rPr lang="ko-KR" altLang="en-US" sz="1800" b="1" dirty="0" err="1" smtClean="0"/>
              <a:t>문진표</a:t>
            </a:r>
            <a:r>
              <a:rPr lang="ko-KR" altLang="en-US" sz="1800" b="1" dirty="0" smtClean="0"/>
              <a:t> 작성</a:t>
            </a:r>
            <a:endParaRPr lang="ko-KR" altLang="en-US" sz="18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2"/>
          <a:stretch/>
        </p:blipFill>
        <p:spPr>
          <a:xfrm>
            <a:off x="3655818" y="2501298"/>
            <a:ext cx="1655354" cy="27975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5"/>
          <a:stretch/>
        </p:blipFill>
        <p:spPr>
          <a:xfrm>
            <a:off x="6366087" y="2491249"/>
            <a:ext cx="1526472" cy="27975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6"/>
          <a:stretch/>
        </p:blipFill>
        <p:spPr>
          <a:xfrm>
            <a:off x="1013246" y="2501298"/>
            <a:ext cx="1723151" cy="27975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0" name="직사각형 39"/>
          <p:cNvSpPr/>
          <p:nvPr/>
        </p:nvSpPr>
        <p:spPr>
          <a:xfrm>
            <a:off x="861237" y="1796763"/>
            <a:ext cx="9750056" cy="352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6431" y="5653940"/>
            <a:ext cx="768293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⑤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~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⑦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r>
              <a:rPr lang="en-US" altLang="ko-KR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총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개 문항에서 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모두 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없음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”, “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아니오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 답변이 되어야 다음 단계 가능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⑧ 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최종확인 및 개인정보 수집 및 이용에 대한 동의 체크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013246" y="3770623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1402033" y="348284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655818" y="3719909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4081399" y="3431213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40690" y="3649818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6689171" y="337829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5"/>
          <a:srcRect b="33475"/>
          <a:stretch/>
        </p:blipFill>
        <p:spPr>
          <a:xfrm>
            <a:off x="8779795" y="2501299"/>
            <a:ext cx="1874448" cy="31526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9" name="직사각형 48"/>
          <p:cNvSpPr/>
          <p:nvPr/>
        </p:nvSpPr>
        <p:spPr>
          <a:xfrm>
            <a:off x="8786307" y="2945719"/>
            <a:ext cx="568787" cy="2227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8786307" y="3648439"/>
            <a:ext cx="1145223" cy="2623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9866955" y="337829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56975" y="4652541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916" y="3662849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29221" y="361121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74821" y="488816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회원실</a:t>
            </a:r>
            <a:r>
              <a:rPr lang="ko-KR" altLang="en-US" dirty="0" smtClean="0"/>
              <a:t> </a:t>
            </a:r>
            <a:r>
              <a:rPr lang="ko-KR" altLang="en-US" dirty="0" err="1"/>
              <a:t>사전입장</a:t>
            </a:r>
            <a:r>
              <a:rPr lang="ko-KR" altLang="en-US" dirty="0"/>
              <a:t> 예약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66679" y="1796763"/>
            <a:ext cx="3588546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좌석 결제방법 및 입장권 유형 선택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35" y="2337499"/>
            <a:ext cx="1815121" cy="3175226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6" y="2351367"/>
            <a:ext cx="1678855" cy="3175226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b="1457"/>
          <a:stretch/>
        </p:blipFill>
        <p:spPr>
          <a:xfrm>
            <a:off x="8308331" y="2351367"/>
            <a:ext cx="1653143" cy="3156298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185" y="2351367"/>
            <a:ext cx="1548104" cy="1688070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385" y="2351367"/>
            <a:ext cx="1677839" cy="3275710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432078" y="932912"/>
            <a:ext cx="542614" cy="4653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974692" y="932912"/>
            <a:ext cx="7446294" cy="465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회원실</a:t>
            </a:r>
            <a:r>
              <a:rPr lang="ko-KR" altLang="en-US" sz="1800" b="1" dirty="0" smtClean="0"/>
              <a:t> </a:t>
            </a:r>
            <a:r>
              <a:rPr lang="ko-KR" altLang="en-US" sz="1800" b="1" dirty="0" smtClean="0"/>
              <a:t>사전 입장 예약 방법 </a:t>
            </a:r>
            <a:r>
              <a:rPr lang="en-US" altLang="ko-KR" sz="1800" b="1" dirty="0" smtClean="0"/>
              <a:t>(3) – </a:t>
            </a:r>
            <a:r>
              <a:rPr lang="ko-KR" altLang="en-US" sz="1800" b="1" dirty="0" err="1" smtClean="0"/>
              <a:t>좌석선택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결제 및 예약완료 </a:t>
            </a:r>
            <a:endParaRPr lang="ko-KR" altLang="en-US" sz="1800" dirty="0"/>
          </a:p>
        </p:txBody>
      </p:sp>
      <p:sp>
        <p:nvSpPr>
          <p:cNvPr id="15" name="직사각형 14"/>
          <p:cNvSpPr/>
          <p:nvPr/>
        </p:nvSpPr>
        <p:spPr>
          <a:xfrm>
            <a:off x="4395783" y="1796763"/>
            <a:ext cx="3692838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좌석 결제 완료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34766" y="1796763"/>
            <a:ext cx="3394523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예매조회</a:t>
            </a:r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및 모바일 입장권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/>
          <a:srcRect b="8841"/>
          <a:stretch/>
        </p:blipFill>
        <p:spPr>
          <a:xfrm>
            <a:off x="592172" y="2337500"/>
            <a:ext cx="1758746" cy="3289577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36861" y="5752206"/>
            <a:ext cx="297849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⑨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~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⑩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예약층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및 좌석 선택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-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이용을 원하는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층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좌석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입장권 유형 선택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36572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453319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281692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398439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1690" y="5752206"/>
            <a:ext cx="1409035" cy="976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⑪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좌석예매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결제하기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dirty="0">
                <a:latin typeface="돋움" panose="020B0600000101010101" pitchFamily="50" charset="-127"/>
                <a:ea typeface="돋움" panose="020B0600000101010101" pitchFamily="50" charset="-127"/>
              </a:rPr>
              <a:t>개인정보 수집 및</a:t>
            </a:r>
            <a:endParaRPr lang="en-US" altLang="ko-KR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   </a:t>
            </a:r>
            <a:r>
              <a:rPr lang="ko-KR" altLang="en-US" sz="11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dirty="0" err="1">
                <a:latin typeface="돋움" panose="020B0600000101010101" pitchFamily="50" charset="-127"/>
                <a:ea typeface="돋움" panose="020B0600000101010101" pitchFamily="50" charset="-127"/>
              </a:rPr>
              <a:t>이용동의</a:t>
            </a:r>
            <a:r>
              <a:rPr lang="ko-KR" altLang="en-US" sz="1100" dirty="0">
                <a:latin typeface="돋움" panose="020B0600000101010101" pitchFamily="50" charset="-127"/>
                <a:ea typeface="돋움" panose="020B0600000101010101" pitchFamily="50" charset="-127"/>
              </a:rPr>
              <a:t> 체크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8226415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0198784" y="217800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4766" y="5752206"/>
            <a:ext cx="2978491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⑬ 좌석 예매 조회 화면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2659" y="5752206"/>
            <a:ext cx="1409035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⑫ 결제 완료 화면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81185" y="4125694"/>
            <a:ext cx="1657890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⑭ 모바일입장권 화면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- </a:t>
            </a:r>
            <a:r>
              <a:rPr lang="ko-KR" altLang="en-US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앱 초기화면의 </a:t>
            </a:r>
            <a:r>
              <a:rPr lang="en-US" altLang="ko-KR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en-US" altLang="ko-KR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“</a:t>
            </a:r>
            <a:r>
              <a:rPr lang="ko-KR" altLang="en-US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입장권</a:t>
            </a:r>
            <a:r>
              <a:rPr lang="en-US" altLang="ko-KR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 </a:t>
            </a:r>
            <a:r>
              <a:rPr lang="ko-KR" altLang="en-US" sz="1100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메뉴 클릭</a:t>
            </a:r>
            <a:endParaRPr lang="en-US" altLang="ko-KR" sz="1100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5502" y="500227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92173" y="3317694"/>
            <a:ext cx="1782812" cy="16630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850564" y="490564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363883" y="4049907"/>
            <a:ext cx="1837499" cy="4795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728626" y="4861334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09741" y="287223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smtClean="0"/>
              <a:t>예약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예매</a:t>
            </a:r>
            <a:r>
              <a:rPr lang="en-US" altLang="ko-KR" dirty="0" smtClean="0"/>
              <a:t>)</a:t>
            </a:r>
            <a:r>
              <a:rPr lang="ko-KR" altLang="en-US" dirty="0" smtClean="0"/>
              <a:t>권 조회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710238" y="967738"/>
            <a:ext cx="972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◆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예약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예매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 조회 방법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좌석예매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조회 메뉴</a:t>
            </a:r>
            <a:endParaRPr lang="ko-KR" altLang="en-US" sz="12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73" y="2290972"/>
            <a:ext cx="2204834" cy="371519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582753" y="2290972"/>
            <a:ext cx="1965078" cy="3715192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2146434" y="2242686"/>
            <a:ext cx="540000" cy="540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80709" y="1877074"/>
            <a:ext cx="1395666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-  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전체 메뉴 선택</a:t>
            </a:r>
            <a:endParaRPr lang="en-US" altLang="ko-KR" sz="12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294390" y="4475748"/>
            <a:ext cx="749034" cy="35613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317389" y="1924636"/>
            <a:ext cx="90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endParaRPr lang="ko-KR" altLang="en-US" sz="4400" b="1" dirty="0">
              <a:solidFill>
                <a:srgbClr val="FFC000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4"/>
          <a:srcRect b="62853"/>
          <a:stretch/>
        </p:blipFill>
        <p:spPr>
          <a:xfrm>
            <a:off x="5874608" y="2289816"/>
            <a:ext cx="2742527" cy="1973886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5902345" y="3792433"/>
            <a:ext cx="2714789" cy="4712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668725" y="4028067"/>
            <a:ext cx="90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endParaRPr lang="ko-KR" altLang="en-US" sz="4400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4112" y="3364689"/>
            <a:ext cx="90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endParaRPr lang="ko-KR" altLang="en-US" sz="4400" b="1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62444" y="1877074"/>
            <a:ext cx="2234363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-</a:t>
            </a:r>
            <a:r>
              <a:rPr lang="ko-KR" altLang="en-US" sz="12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좌석예매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&gt; </a:t>
            </a:r>
            <a:r>
              <a:rPr lang="ko-KR" altLang="en-US" sz="12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예매내역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endParaRPr lang="en-US" altLang="ko-KR" sz="12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1877074"/>
            <a:ext cx="2234363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smtClean="0">
                <a:latin typeface="돋움" panose="020B0600000101010101" pitchFamily="50" charset="-127"/>
                <a:ea typeface="돋움" panose="020B0600000101010101" pitchFamily="50" charset="-127"/>
              </a:rPr>
              <a:t>- 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조회 선택</a:t>
            </a:r>
            <a:endParaRPr lang="en-US" altLang="ko-KR" sz="12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5325" y="1877074"/>
            <a:ext cx="2234363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- 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예약</a:t>
            </a: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예매</a:t>
            </a:r>
            <a:r>
              <a:rPr lang="en-US" altLang="ko-KR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권 확인</a:t>
            </a:r>
            <a:endParaRPr lang="en-US" altLang="ko-KR" sz="12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1640" y="4578723"/>
            <a:ext cx="2237509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당일 좌석권 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붉은색</a:t>
            </a:r>
            <a:endParaRPr lang="en-US" altLang="ko-KR" sz="1100" b="1" u="sng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익일 좌석권 </a:t>
            </a:r>
            <a:r>
              <a:rPr lang="en-US" altLang="ko-KR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파란색</a:t>
            </a:r>
            <a:endParaRPr lang="en-US" altLang="ko-KR" sz="1100" b="1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취소 좌석권 </a:t>
            </a:r>
            <a:r>
              <a:rPr lang="en-US" altLang="ko-K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회색</a:t>
            </a:r>
            <a:endParaRPr lang="en-US" altLang="ko-K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9094936" y="2334575"/>
            <a:ext cx="2083454" cy="3996223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45" name="직사각형 44"/>
          <p:cNvSpPr/>
          <p:nvPr/>
        </p:nvSpPr>
        <p:spPr>
          <a:xfrm>
            <a:off x="9054935" y="3792433"/>
            <a:ext cx="2184753" cy="19442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901413" y="3356836"/>
            <a:ext cx="90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4400" b="1" dirty="0" smtClean="0">
                <a:solidFill>
                  <a:srgbClr val="FFC000"/>
                </a:solidFill>
              </a:rPr>
              <a:t> </a:t>
            </a:r>
            <a:endParaRPr lang="ko-KR" alt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마이카드앱</a:t>
            </a:r>
            <a:r>
              <a:rPr lang="ko-KR" altLang="en-US" dirty="0" smtClean="0"/>
              <a:t> </a:t>
            </a:r>
            <a:r>
              <a:rPr lang="en-US" altLang="ko-KR" dirty="0" smtClean="0"/>
              <a:t>3.0 </a:t>
            </a:r>
            <a:r>
              <a:rPr lang="ko-KR" altLang="en-US" dirty="0" smtClean="0"/>
              <a:t>설치방법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41131" y="1683971"/>
            <a:ext cx="1451691" cy="18747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</a:rPr>
              <a:t>Step. 1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67728" y="1683971"/>
            <a:ext cx="1325568" cy="21136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</a:rPr>
              <a:t>Step. 2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559157" y="1683127"/>
            <a:ext cx="1334952" cy="204894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</a:rPr>
              <a:t>Step. 4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24079" y="1683971"/>
            <a:ext cx="1349357" cy="20405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FFC000"/>
                </a:solidFill>
              </a:rPr>
              <a:t>Step. 3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971" y="4009591"/>
            <a:ext cx="12480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네이버앱에서 한국마사회 검색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879" y="4009587"/>
            <a:ext cx="17537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</a:t>
            </a:r>
            <a:r>
              <a:rPr lang="ko-KR" altLang="en-US" sz="1200" b="1" spc="-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</a:t>
            </a:r>
            <a:r>
              <a:rPr lang="ko-KR" altLang="en-US" sz="1200" b="1" spc="-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화면하단</a:t>
            </a:r>
            <a:r>
              <a:rPr lang="ko-KR" altLang="en-US" sz="1200" b="1" spc="-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spc="-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App</a:t>
            </a:r>
            <a:r>
              <a:rPr lang="ko-KR" altLang="en-US" sz="1200" b="1" spc="-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선택</a:t>
            </a:r>
            <a:endParaRPr lang="en-US" altLang="ko-KR" sz="1200" b="1" spc="-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145" y="4009587"/>
            <a:ext cx="15075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</a:t>
            </a:r>
            <a:r>
              <a:rPr lang="ko-KR" altLang="en-US" sz="12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화면하단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이모티콘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선택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5248" y="4022755"/>
            <a:ext cx="1635682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본인 휴대폰에서</a:t>
            </a:r>
            <a:endParaRPr lang="en-US" altLang="ko-KR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 파일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검색 후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설치</a:t>
            </a:r>
            <a:endParaRPr lang="en-US" altLang="ko-KR" sz="12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※LG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폰 경우 </a:t>
            </a:r>
            <a:r>
              <a:rPr lang="ko-KR" altLang="en-US" sz="105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파일관리자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60" y="1900874"/>
            <a:ext cx="1352476" cy="2033741"/>
          </a:xfrm>
          <a:prstGeom prst="rect">
            <a:avLst/>
          </a:prstGeom>
          <a:ln>
            <a:solidFill>
              <a:srgbClr val="006666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22" y="1895583"/>
            <a:ext cx="1440000" cy="1996501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16" name="직사각형 15"/>
          <p:cNvSpPr/>
          <p:nvPr/>
        </p:nvSpPr>
        <p:spPr>
          <a:xfrm flipV="1">
            <a:off x="1372612" y="2739828"/>
            <a:ext cx="499277" cy="3323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64881" y="235886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28" y="1906662"/>
            <a:ext cx="1336792" cy="1985422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19" name="직사각형 18"/>
          <p:cNvSpPr/>
          <p:nvPr/>
        </p:nvSpPr>
        <p:spPr>
          <a:xfrm flipV="1">
            <a:off x="4552596" y="3710896"/>
            <a:ext cx="499277" cy="2237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38106" y="3363027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 flipV="1">
            <a:off x="6154829" y="3628458"/>
            <a:ext cx="1243680" cy="2829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090889" y="327985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947" y="1903761"/>
            <a:ext cx="1325161" cy="1013766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24" name="직사각형 23"/>
          <p:cNvSpPr/>
          <p:nvPr/>
        </p:nvSpPr>
        <p:spPr>
          <a:xfrm flipV="1">
            <a:off x="9489825" y="2568161"/>
            <a:ext cx="346995" cy="3220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535046" y="2246482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870" y="3321053"/>
            <a:ext cx="1310238" cy="582520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27" name="이등변 삼각형 26"/>
          <p:cNvSpPr/>
          <p:nvPr/>
        </p:nvSpPr>
        <p:spPr>
          <a:xfrm rot="10800000">
            <a:off x="8911535" y="3045822"/>
            <a:ext cx="630195" cy="153362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 flipV="1">
            <a:off x="8596227" y="3602709"/>
            <a:ext cx="856779" cy="2635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9130229" y="3219923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10238" y="965564"/>
            <a:ext cx="972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◆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마이카드앱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3.0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다운로드 및 설치방법     </a:t>
            </a:r>
            <a:r>
              <a:rPr lang="en-US" altLang="ko-KR" sz="12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* </a:t>
            </a:r>
            <a:r>
              <a:rPr lang="ko-KR" altLang="en-US" sz="12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좌석예약</a:t>
            </a:r>
            <a:r>
              <a:rPr lang="en-US" altLang="ko-KR" sz="12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12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예매는 </a:t>
            </a:r>
            <a:r>
              <a:rPr lang="ko-KR" altLang="en-US" sz="12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마이카드앱</a:t>
            </a:r>
            <a:r>
              <a:rPr lang="en-US" altLang="ko-KR" sz="12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3.0 </a:t>
            </a:r>
            <a:r>
              <a:rPr lang="ko-KR" altLang="en-US" sz="12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으로만 가능</a:t>
            </a:r>
            <a:endParaRPr lang="ko-KR" altLang="en-US" sz="12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341823" y="4674155"/>
            <a:ext cx="8505045" cy="877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/>
              <a:t>※ </a:t>
            </a:r>
            <a:r>
              <a:rPr lang="ko-KR" altLang="en-US" sz="1200" b="1" dirty="0" smtClean="0"/>
              <a:t>휴대폰 </a:t>
            </a:r>
            <a:r>
              <a:rPr lang="ko-KR" altLang="en-US" sz="1200" b="1" dirty="0" err="1" smtClean="0"/>
              <a:t>기종별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 smtClean="0"/>
              <a:t>마이카드앱</a:t>
            </a:r>
            <a:r>
              <a:rPr lang="ko-KR" altLang="en-US" sz="1200" b="1" dirty="0" smtClean="0"/>
              <a:t> 관련 설정 안내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ko-KR" altLang="en-US" sz="1100" dirty="0" smtClean="0"/>
              <a:t>   </a:t>
            </a:r>
            <a:r>
              <a:rPr lang="en-US" altLang="ko-KR" sz="1100" dirty="0" smtClean="0"/>
              <a:t>* </a:t>
            </a:r>
            <a:r>
              <a:rPr lang="ko-KR" altLang="en-US" sz="1100" dirty="0" smtClean="0"/>
              <a:t>안드로이드 </a:t>
            </a:r>
            <a:r>
              <a:rPr lang="en-US" altLang="ko-KR" sz="1100" dirty="0"/>
              <a:t>: </a:t>
            </a:r>
            <a:r>
              <a:rPr lang="ko-KR" altLang="en-US" sz="1100" dirty="0"/>
              <a:t>출처를 알 수 없는 앱 </a:t>
            </a:r>
            <a:r>
              <a:rPr lang="ko-KR" altLang="en-US" sz="1100" dirty="0" smtClean="0"/>
              <a:t>허용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   * </a:t>
            </a:r>
            <a:r>
              <a:rPr lang="ko-KR" altLang="en-US" sz="1100" dirty="0"/>
              <a:t>아이폰 </a:t>
            </a:r>
            <a:r>
              <a:rPr lang="en-US" altLang="ko-KR" sz="1100" dirty="0"/>
              <a:t>: </a:t>
            </a:r>
            <a:r>
              <a:rPr lang="ko-KR" altLang="en-US" sz="1100" dirty="0" smtClean="0"/>
              <a:t>①설정</a:t>
            </a:r>
            <a:r>
              <a:rPr lang="en-US" altLang="ko-KR" sz="1100" dirty="0"/>
              <a:t>-</a:t>
            </a:r>
            <a:r>
              <a:rPr lang="ko-KR" altLang="en-US" sz="1100" dirty="0" err="1"/>
              <a:t>기기관리</a:t>
            </a:r>
            <a:r>
              <a:rPr lang="en-US" altLang="ko-KR" sz="1100" dirty="0"/>
              <a:t>-KRA </a:t>
            </a:r>
            <a:r>
              <a:rPr lang="ko-KR" altLang="en-US" sz="1100" dirty="0"/>
              <a:t>신뢰함</a:t>
            </a:r>
            <a:r>
              <a:rPr lang="ko-KR" altLang="en-US" sz="1100" dirty="0" smtClean="0"/>
              <a:t>’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설정 →②블루투스 </a:t>
            </a:r>
            <a:r>
              <a:rPr lang="en-US" altLang="ko-KR" sz="1100" dirty="0"/>
              <a:t>ON </a:t>
            </a:r>
            <a:r>
              <a:rPr lang="ko-KR" altLang="en-US" sz="1100" dirty="0"/>
              <a:t>후 앱 </a:t>
            </a:r>
            <a:r>
              <a:rPr lang="ko-KR" altLang="en-US" sz="1100" dirty="0" smtClean="0"/>
              <a:t>실행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→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③</a:t>
            </a:r>
            <a:r>
              <a:rPr lang="ko-KR" altLang="en-US" sz="1100" dirty="0" err="1" smtClean="0"/>
              <a:t>위치접근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허용 터치하면 설치 </a:t>
            </a:r>
            <a:r>
              <a:rPr lang="ko-KR" altLang="en-US" sz="1100" dirty="0" smtClean="0"/>
              <a:t>완료</a:t>
            </a:r>
            <a:endParaRPr lang="ko-KR" alt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327365" y="5735864"/>
            <a:ext cx="95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ym typeface="Wingdings" panose="05000000000000000000" pitchFamily="2" charset="2"/>
              </a:rPr>
              <a:t> </a:t>
            </a:r>
            <a:r>
              <a:rPr lang="ko-KR" altLang="en-US" sz="1200" b="1" dirty="0" smtClean="0"/>
              <a:t>원스토어앱에서 </a:t>
            </a:r>
            <a:r>
              <a:rPr lang="ko-KR" altLang="en-US" sz="1200" b="1" dirty="0" err="1" smtClean="0"/>
              <a:t>마이카드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3.0</a:t>
            </a:r>
            <a:r>
              <a:rPr lang="ko-KR" altLang="en-US" sz="1200" b="1" dirty="0" smtClean="0"/>
              <a:t>을 다운로드 하실 수 있습니다</a:t>
            </a:r>
            <a:r>
              <a:rPr lang="en-US" altLang="ko-KR" sz="1200" dirty="0" smtClean="0"/>
              <a:t>. (</a:t>
            </a:r>
            <a:r>
              <a:rPr lang="ko-KR" altLang="en-US" sz="1200" dirty="0" smtClean="0">
                <a:solidFill>
                  <a:srgbClr val="FF0000"/>
                </a:solidFill>
              </a:rPr>
              <a:t>플레이스토어에는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마이카드앱</a:t>
            </a:r>
            <a:r>
              <a:rPr lang="ko-KR" altLang="en-US" sz="1200" dirty="0" smtClean="0">
                <a:solidFill>
                  <a:srgbClr val="FF0000"/>
                </a:solidFill>
              </a:rPr>
              <a:t> 없음 </a:t>
            </a:r>
            <a:r>
              <a:rPr lang="en-US" altLang="ko-KR" sz="1200" dirty="0" smtClean="0">
                <a:solidFill>
                  <a:srgbClr val="FF0000"/>
                </a:solidFill>
              </a:rPr>
              <a:t>-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경마콘텐츠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미허용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※ </a:t>
            </a:r>
            <a:r>
              <a:rPr lang="ko-KR" altLang="en-US" sz="1200" dirty="0" smtClean="0"/>
              <a:t>원스토어앱이 휴대폰에 설치되어있지 않은 고객은 </a:t>
            </a:r>
            <a:r>
              <a:rPr lang="en-US" altLang="ko-KR" sz="1200" dirty="0" smtClean="0">
                <a:hlinkClick r:id="rId7"/>
              </a:rPr>
              <a:t>www.onestore.co.kr</a:t>
            </a:r>
            <a:r>
              <a:rPr lang="ko-KR" altLang="en-US" sz="1200" dirty="0" smtClean="0"/>
              <a:t>에서 다운로드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설치 가능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388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마이카드</a:t>
            </a:r>
            <a:r>
              <a:rPr lang="ko-KR" altLang="en-US" dirty="0" smtClean="0"/>
              <a:t> 회원가입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43675" y="4157729"/>
            <a:ext cx="12480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☞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</a:t>
            </a:r>
            <a:r>
              <a:rPr lang="en-US" altLang="ko-KR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31105"/>
          <a:stretch/>
        </p:blipFill>
        <p:spPr>
          <a:xfrm>
            <a:off x="6211736" y="1906252"/>
            <a:ext cx="1332851" cy="2185601"/>
          </a:xfrm>
          <a:prstGeom prst="rect">
            <a:avLst/>
          </a:prstGeom>
          <a:ln>
            <a:solidFill>
              <a:srgbClr val="006666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526" y="1898941"/>
            <a:ext cx="1325271" cy="2147575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9" name="직사각형 8"/>
          <p:cNvSpPr/>
          <p:nvPr/>
        </p:nvSpPr>
        <p:spPr>
          <a:xfrm flipV="1">
            <a:off x="2425589" y="2664141"/>
            <a:ext cx="308917" cy="2293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716" y="1898940"/>
            <a:ext cx="1308817" cy="2147576"/>
          </a:xfrm>
          <a:prstGeom prst="rect">
            <a:avLst/>
          </a:prstGeom>
          <a:ln>
            <a:solidFill>
              <a:srgbClr val="006666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949" y="1898941"/>
            <a:ext cx="1310238" cy="2192912"/>
          </a:xfrm>
          <a:prstGeom prst="rect">
            <a:avLst/>
          </a:prstGeom>
          <a:ln>
            <a:solidFill>
              <a:srgbClr val="006666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1903835" y="1670177"/>
            <a:ext cx="1337320" cy="21136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C000"/>
                </a:solidFill>
              </a:rPr>
              <a:t>Step. 1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42965" y="1670177"/>
            <a:ext cx="1325568" cy="21136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C000"/>
                </a:solidFill>
              </a:rPr>
              <a:t>Step. 2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378026" y="1670177"/>
            <a:ext cx="1325161" cy="20405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C000"/>
                </a:solidFill>
              </a:rPr>
              <a:t>Step. 4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9307" y="2316775"/>
            <a:ext cx="46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200" dirty="0">
                <a:solidFill>
                  <a:srgbClr val="C00000"/>
                </a:solidFill>
              </a:rPr>
              <a:t> 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2965" y="4157729"/>
            <a:ext cx="12480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실명 본인인증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95230" y="1670177"/>
            <a:ext cx="1349357" cy="204050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C000"/>
                </a:solidFill>
              </a:rPr>
              <a:t>Step. 3</a:t>
            </a:r>
            <a:endParaRPr lang="ko-KR" altLang="en-US" sz="14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4012" y="4157729"/>
            <a:ext cx="12480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 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설정 및 이용약관 동의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7894" y="4157729"/>
            <a:ext cx="12480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☞</a:t>
            </a:r>
            <a:r>
              <a:rPr lang="ko-KR" altLang="en-US" sz="1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완료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0239" y="922151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◆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회원가입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마이카드앱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3.0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기준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35068"/>
              </p:ext>
            </p:extLst>
          </p:nvPr>
        </p:nvGraphicFramePr>
        <p:xfrm>
          <a:off x="1854201" y="5370654"/>
          <a:ext cx="7848986" cy="120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93">
                  <a:extLst>
                    <a:ext uri="{9D8B030D-6E8A-4147-A177-3AD203B41FA5}">
                      <a16:colId xmlns:a16="http://schemas.microsoft.com/office/drawing/2014/main" val="397462815"/>
                    </a:ext>
                  </a:extLst>
                </a:gridCol>
                <a:gridCol w="3924493">
                  <a:extLst>
                    <a:ext uri="{9D8B030D-6E8A-4147-A177-3AD203B41FA5}">
                      <a16:colId xmlns:a16="http://schemas.microsoft.com/office/drawing/2014/main" val="3681942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종 전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변 경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19484"/>
                  </a:ext>
                </a:extLst>
              </a:tr>
              <a:tr h="836588"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baseline="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목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10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00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~ 17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00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금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토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 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 9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00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~ 18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30</a:t>
                      </a: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540000"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10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00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~ </a:t>
                      </a: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23</a:t>
                      </a:r>
                      <a:r>
                        <a:rPr lang="ko-KR" altLang="en-US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50</a:t>
                      </a:r>
                      <a:r>
                        <a:rPr lang="ko-KR" altLang="en-US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en-US" altLang="ko-KR" sz="1300" b="1" dirty="0" smtClean="0">
                        <a:solidFill>
                          <a:srgbClr val="0000FF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marL="171450" indent="-171450" algn="l" latinLnBrk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목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금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토</a:t>
                      </a:r>
                      <a:r>
                        <a:rPr lang="en-US" altLang="ko-KR" sz="130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·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일 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9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00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~ </a:t>
                      </a: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23</a:t>
                      </a:r>
                      <a:r>
                        <a:rPr lang="ko-KR" altLang="en-US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시 </a:t>
                      </a: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50</a:t>
                      </a:r>
                      <a:r>
                        <a:rPr lang="ko-KR" altLang="en-US" sz="1300" b="1" dirty="0" smtClean="0">
                          <a:solidFill>
                            <a:srgbClr val="0000FF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en-US" altLang="ko-KR" sz="1300" b="1" dirty="0" smtClean="0">
                        <a:solidFill>
                          <a:srgbClr val="0000FF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marL="0" marR="0" lvl="0" indent="0" algn="l" defTabSz="914377" rtl="0" eaLnBrk="1" fontAlgn="auto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※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단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일요일은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18:30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분까지 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/ (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화</a:t>
                      </a: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ko-KR" altLang="en-US" sz="1100" dirty="0" err="1" smtClean="0">
                          <a:solidFill>
                            <a:srgbClr val="FF0000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미운영</a:t>
                      </a:r>
                      <a:endParaRPr lang="en-US" altLang="ko-KR" sz="1300" b="1" dirty="0" smtClean="0">
                        <a:solidFill>
                          <a:srgbClr val="FF0000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540000" anchor="ctr">
                    <a:lnL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32919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1367785" y="4910205"/>
            <a:ext cx="7595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+mn-ea"/>
              </a:rPr>
              <a:t>※ </a:t>
            </a:r>
            <a:r>
              <a:rPr lang="ko-KR" altLang="en-US" sz="1400" b="1" dirty="0" err="1" smtClean="0">
                <a:latin typeface="+mn-ea"/>
              </a:rPr>
              <a:t>마이카드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회원가입 </a:t>
            </a:r>
            <a:r>
              <a:rPr lang="ko-KR" altLang="en-US" sz="1400" b="1" dirty="0" err="1" smtClean="0">
                <a:latin typeface="+mn-ea"/>
              </a:rPr>
              <a:t>가능시간</a:t>
            </a:r>
            <a:endParaRPr lang="ko-KR" altLang="en-US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01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altLang="ko-KR" sz="2400" dirty="0" smtClean="0"/>
              <a:t>※ </a:t>
            </a:r>
            <a:r>
              <a:rPr lang="ko-KR" altLang="en-US" sz="2400" dirty="0" err="1" smtClean="0"/>
              <a:t>마이카드앱</a:t>
            </a:r>
            <a:r>
              <a:rPr lang="ko-KR" altLang="en-US" sz="2400" dirty="0" smtClean="0"/>
              <a:t> 예치금 입금하는 방법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88428" y="643329"/>
            <a:ext cx="94423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“</a:t>
            </a:r>
            <a:r>
              <a:rPr lang="en-US" altLang="ko-KR" sz="2400" b="1" kern="0" spc="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창구방문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kern="0" spc="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없이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” </a:t>
            </a:r>
            <a:r>
              <a:rPr lang="en-US" altLang="ko-KR" sz="2400" b="1" kern="0" spc="1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마이카드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kern="0" spc="1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예치금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kern="0" spc="1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입금하는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400" b="1" kern="0" spc="10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방법</a:t>
            </a:r>
            <a:endParaRPr lang="en-US" altLang="ko-KR" sz="2800" b="1" kern="0" spc="10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5599" y="1488379"/>
            <a:ext cx="10114794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just" fontAlgn="base">
              <a:lnSpc>
                <a:spcPct val="18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400" kern="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</a:t>
            </a:r>
            <a:r>
              <a:rPr lang="ko-KR" altLang="en-US" kern="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dirty="0" err="1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마이카드앱으로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본인 </a:t>
            </a:r>
            <a:r>
              <a:rPr lang="ko-KR" altLang="en-US" kern="0" dirty="0" err="1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농협계좌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또는 가상입금계좌 개설을  통해  </a:t>
            </a:r>
            <a:r>
              <a:rPr lang="ko-KR" altLang="en-US" kern="0" dirty="0" err="1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마이카드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입금이 가능합니다</a:t>
            </a:r>
            <a:r>
              <a:rPr lang="en-US" altLang="ko-KR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91100"/>
              </p:ext>
            </p:extLst>
          </p:nvPr>
        </p:nvGraphicFramePr>
        <p:xfrm>
          <a:off x="506942" y="3113028"/>
          <a:ext cx="11161183" cy="3287625"/>
        </p:xfrm>
        <a:graphic>
          <a:graphicData uri="http://schemas.openxmlformats.org/drawingml/2006/table">
            <a:tbl>
              <a:tblPr/>
              <a:tblGrid>
                <a:gridCol w="739967">
                  <a:extLst>
                    <a:ext uri="{9D8B030D-6E8A-4147-A177-3AD203B41FA5}">
                      <a16:colId xmlns:a16="http://schemas.microsoft.com/office/drawing/2014/main" val="1501890525"/>
                    </a:ext>
                  </a:extLst>
                </a:gridCol>
                <a:gridCol w="4856179">
                  <a:extLst>
                    <a:ext uri="{9D8B030D-6E8A-4147-A177-3AD203B41FA5}">
                      <a16:colId xmlns:a16="http://schemas.microsoft.com/office/drawing/2014/main" val="3461170249"/>
                    </a:ext>
                  </a:extLst>
                </a:gridCol>
                <a:gridCol w="3157870">
                  <a:extLst>
                    <a:ext uri="{9D8B030D-6E8A-4147-A177-3AD203B41FA5}">
                      <a16:colId xmlns:a16="http://schemas.microsoft.com/office/drawing/2014/main" val="1270677470"/>
                    </a:ext>
                  </a:extLst>
                </a:gridCol>
                <a:gridCol w="2407167">
                  <a:extLst>
                    <a:ext uri="{9D8B030D-6E8A-4147-A177-3AD203B41FA5}">
                      <a16:colId xmlns:a16="http://schemas.microsoft.com/office/drawing/2014/main" val="3813050908"/>
                    </a:ext>
                  </a:extLst>
                </a:gridCol>
              </a:tblGrid>
              <a:tr h="427624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구 분</a:t>
                      </a:r>
                      <a:endParaRPr lang="ko-KR" altLang="en-US" sz="1050" b="0" kern="0" spc="-9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내 용</a:t>
                      </a:r>
                      <a:endParaRPr lang="ko-KR" altLang="en-US" sz="1050" b="0" kern="0" spc="-9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등록 완료 후 이용방법</a:t>
                      </a:r>
                      <a:endParaRPr lang="ko-KR" altLang="en-US" sz="1050" b="0" kern="0" spc="-9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이체이용시간</a:t>
                      </a:r>
                      <a:endParaRPr lang="ko-KR" altLang="en-US" sz="1100" b="0" kern="0" spc="-9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266061"/>
                  </a:ext>
                </a:extLst>
              </a:tr>
              <a:tr h="1544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농 협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- 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본인명의 농협은행 계좌를 등록하여 고객이 </a:t>
                      </a:r>
                      <a:r>
                        <a:rPr lang="ko-KR" altLang="en-US" sz="16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모바일앱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 또는 </a:t>
                      </a:r>
                      <a:endParaRPr lang="en-US" altLang="ko-KR" sz="16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   </a:t>
                      </a:r>
                      <a:r>
                        <a:rPr lang="ko-KR" altLang="en-US" sz="16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발매기를</a:t>
                      </a:r>
                      <a:r>
                        <a:rPr lang="en-US" altLang="ko-KR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통해 직접 </a:t>
                      </a:r>
                      <a:r>
                        <a:rPr lang="ko-KR" altLang="en-US" sz="1600" b="0" kern="0" spc="-100" dirty="0" smtClean="0">
                          <a:solidFill>
                            <a:srgbClr val="FF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입</a:t>
                      </a:r>
                      <a:r>
                        <a:rPr lang="en-US" altLang="ko-KR" sz="1600" b="0" kern="0" spc="-100" dirty="0" smtClean="0">
                          <a:solidFill>
                            <a:srgbClr val="FF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600" b="0" kern="0" spc="-100" dirty="0" smtClean="0">
                          <a:solidFill>
                            <a:srgbClr val="FF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출금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하는 방식</a:t>
                      </a:r>
                      <a:endParaRPr lang="en-US" altLang="ko-KR" sz="16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1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*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회 최소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만원</a:t>
                      </a:r>
                      <a:r>
                        <a:rPr lang="en-US" altLang="ko-KR" sz="14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~ </a:t>
                      </a:r>
                      <a:r>
                        <a:rPr lang="ko-KR" altLang="en-US" sz="14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최대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200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만원</a:t>
                      </a:r>
                      <a:r>
                        <a:rPr lang="en-US" altLang="ko-KR" sz="14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4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이체 가능</a:t>
                      </a:r>
                      <a:r>
                        <a:rPr lang="en-US" altLang="ko-KR" sz="14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주간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1,000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만원 한도 </a:t>
                      </a:r>
                      <a:endParaRPr lang="ko-KR" altLang="en-US" sz="11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* </a:t>
                      </a:r>
                      <a:r>
                        <a:rPr lang="ko-KR" altLang="en-US" sz="14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출금한도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없음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수수료 없음</a:t>
                      </a:r>
                      <a:endParaRPr lang="ko-KR" altLang="en-US" sz="1100" b="0" kern="0" spc="-10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0" marR="63500" indent="-15875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마이카드앱으로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이체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marL="158750" marR="63500" indent="-15875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로그인 →</a:t>
                      </a:r>
                      <a:r>
                        <a:rPr lang="ko-KR" altLang="en-US" sz="1100" b="0" kern="0" spc="-100" baseline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잔액 입출금 </a:t>
                      </a: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→ </a:t>
                      </a:r>
                      <a:r>
                        <a:rPr lang="ko-KR" altLang="en-US" sz="1600" b="0" kern="0" spc="-100" dirty="0" err="1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이체실행</a:t>
                      </a:r>
                      <a:endParaRPr lang="ko-KR" altLang="en-US" sz="1100" b="0" kern="0" spc="-10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58750" marR="63500" indent="-15875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- 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수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:  10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시 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~ 17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시</a:t>
                      </a:r>
                      <a:endParaRPr lang="en-US" altLang="ko-KR" sz="14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- 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목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금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토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일 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: 9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시 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~ 18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시 </a:t>
                      </a:r>
                      <a:r>
                        <a:rPr lang="en-US" altLang="ko-KR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30</a:t>
                      </a:r>
                      <a:r>
                        <a:rPr lang="ko-KR" altLang="en-US" sz="1400" b="0" kern="0" spc="-14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분</a:t>
                      </a:r>
                      <a:endParaRPr lang="en-US" altLang="ko-KR" sz="1400" b="0" kern="0" spc="-140" baseline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altLang="ko-KR" sz="14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* </a:t>
                      </a:r>
                      <a:r>
                        <a:rPr lang="ko-KR" altLang="en-US" sz="12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월</a:t>
                      </a:r>
                      <a:r>
                        <a:rPr lang="en-US" altLang="ko-KR" sz="12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화 </a:t>
                      </a:r>
                      <a:r>
                        <a:rPr lang="ko-KR" altLang="en-US" sz="12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및 </a:t>
                      </a:r>
                      <a:r>
                        <a:rPr lang="ko-KR" altLang="en-US" sz="1200" b="0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평일환급</a:t>
                      </a:r>
                      <a:r>
                        <a:rPr lang="ko-KR" altLang="en-US" sz="12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200" b="0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미시행일</a:t>
                      </a:r>
                      <a:r>
                        <a:rPr lang="en-US" altLang="ko-KR" sz="12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 </a:t>
                      </a:r>
                      <a:r>
                        <a:rPr lang="ko-KR" altLang="en-US" sz="12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이체 불가</a:t>
                      </a:r>
                      <a:endParaRPr lang="en-US" altLang="ko-KR" sz="1200" b="0" kern="0" spc="-100" baseline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40112"/>
                  </a:ext>
                </a:extLst>
              </a:tr>
              <a:tr h="1315378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가상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ctr" fontAlgn="base" latinLnBrk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계좌</a:t>
                      </a:r>
                      <a:endParaRPr lang="ko-KR" altLang="en-US" sz="105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- 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가상계좌</a:t>
                      </a:r>
                      <a:r>
                        <a:rPr lang="en-US" altLang="ko-KR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국민</a:t>
                      </a:r>
                      <a:r>
                        <a:rPr lang="en-US" altLang="ko-KR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우리</a:t>
                      </a:r>
                      <a:r>
                        <a:rPr lang="en-US" altLang="ko-KR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신한 </a:t>
                      </a:r>
                      <a:r>
                        <a:rPr lang="ko-KR" altLang="en-US" sz="12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中</a:t>
                      </a:r>
                      <a:r>
                        <a:rPr lang="ko-KR" altLang="en-US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600" b="0" kern="0" spc="-100" dirty="0" err="1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택</a:t>
                      </a:r>
                      <a:r>
                        <a:rPr lang="en-US" altLang="ko-KR" sz="16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1) </a:t>
                      </a:r>
                      <a:r>
                        <a:rPr lang="ko-KR" altLang="en-US" sz="16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개설</a:t>
                      </a:r>
                      <a:endParaRPr lang="en-US" altLang="ko-KR" sz="16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- </a:t>
                      </a:r>
                      <a:r>
                        <a:rPr lang="ko-KR" altLang="en-US" sz="1600" b="0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모바일앱</a:t>
                      </a:r>
                      <a:r>
                        <a:rPr lang="ko-KR" altLang="en-US" sz="16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또는 </a:t>
                      </a:r>
                      <a:r>
                        <a:rPr lang="ko-KR" altLang="en-US" sz="1600" b="0" kern="0" spc="-10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발매기를</a:t>
                      </a:r>
                      <a:r>
                        <a:rPr lang="ko-KR" altLang="en-US" sz="16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통해 </a:t>
                      </a:r>
                      <a:r>
                        <a:rPr lang="ko-KR" altLang="en-US" sz="1600" b="0" kern="0" spc="-100" baseline="0" dirty="0" smtClean="0">
                          <a:solidFill>
                            <a:srgbClr val="FF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입금만</a:t>
                      </a:r>
                      <a:r>
                        <a:rPr lang="ko-KR" altLang="en-US" sz="1600" b="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가능</a:t>
                      </a:r>
                      <a:endParaRPr lang="en-US" altLang="ko-KR" sz="1600" b="0" kern="0" spc="-10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100" b="0" kern="0" spc="-10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* </a:t>
                      </a:r>
                      <a:r>
                        <a:rPr lang="ko-KR" altLang="en-US" sz="1400" b="0" kern="0" spc="-100" dirty="0" err="1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입금한도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: 1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회 </a:t>
                      </a: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200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만원</a:t>
                      </a: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주간 </a:t>
                      </a: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1,000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만원</a:t>
                      </a:r>
                    </a:p>
                    <a:p>
                      <a:pPr marL="142240" marR="63500" indent="-142240" algn="l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* 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건당 </a:t>
                      </a: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200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원 </a:t>
                      </a:r>
                      <a:r>
                        <a:rPr lang="ko-KR" altLang="en-US" sz="14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수수료을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제한 금액이 </a:t>
                      </a:r>
                      <a:r>
                        <a:rPr lang="ko-KR" altLang="en-US" sz="1400" b="0" kern="0" spc="-100" dirty="0" err="1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마이카드로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입금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0" kern="0" spc="-10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은행수수료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별도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400" b="0" kern="0" spc="-10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스마트폰뱅킹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, ATM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기 </a:t>
                      </a:r>
                      <a:r>
                        <a:rPr lang="ko-KR" altLang="en-US" sz="1400" b="0" kern="0" spc="-10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등을 </a:t>
                      </a:r>
                      <a:r>
                        <a:rPr lang="ko-KR" altLang="en-US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통해 이체</a:t>
                      </a:r>
                      <a:r>
                        <a:rPr lang="en-US" altLang="ko-KR" sz="1400" b="0" kern="0" spc="-10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100" dirty="0" smtClean="0">
                          <a:solidFill>
                            <a:srgbClr val="C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가상계좌로 입금하면</a:t>
                      </a:r>
                      <a:r>
                        <a:rPr lang="ko-KR" altLang="en-US" sz="1600" b="0" kern="0" spc="-100" baseline="0" dirty="0" smtClean="0">
                          <a:solidFill>
                            <a:srgbClr val="C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endParaRPr lang="en-US" altLang="ko-KR" sz="1600" b="0" kern="0" spc="-100" baseline="0" dirty="0" smtClean="0">
                        <a:solidFill>
                          <a:srgbClr val="C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-100" dirty="0" smtClean="0">
                          <a:solidFill>
                            <a:srgbClr val="C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자동적으로 </a:t>
                      </a:r>
                      <a:r>
                        <a:rPr lang="ko-KR" altLang="en-US" sz="1600" b="0" kern="0" spc="-100" dirty="0" err="1">
                          <a:solidFill>
                            <a:srgbClr val="C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마이카드</a:t>
                      </a:r>
                      <a:r>
                        <a:rPr lang="ko-KR" altLang="en-US" sz="1600" b="0" kern="0" spc="-100" dirty="0">
                          <a:solidFill>
                            <a:srgbClr val="C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함초롬바탕" panose="02030604000101010101" pitchFamily="18" charset="-127"/>
                        </a:rPr>
                        <a:t> 계좌로 입금</a:t>
                      </a:r>
                      <a:endParaRPr lang="ko-KR" altLang="en-US" sz="1100" b="0" kern="0" spc="-100" dirty="0">
                        <a:solidFill>
                          <a:srgbClr val="C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63500" indent="0" algn="ctr" fontAlgn="base" latinLnBrk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-100" dirty="0">
                        <a:solidFill>
                          <a:srgbClr val="C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672721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417381" y="2006004"/>
            <a:ext cx="11250744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1770" indent="-1461770" algn="just" fontAlgn="base">
              <a:lnSpc>
                <a:spcPct val="180000"/>
              </a:lnSpc>
            </a:pPr>
            <a:r>
              <a:rPr lang="ko-KR" altLang="en-US" sz="1400" kern="0" dirty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</a:t>
            </a:r>
            <a:r>
              <a:rPr lang="ko-KR" altLang="en-US" sz="1400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400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등록절차 </a:t>
            </a:r>
            <a:r>
              <a:rPr lang="en-US" altLang="ko-KR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앱 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로그인 → </a:t>
            </a:r>
            <a:r>
              <a:rPr lang="ko-KR" altLang="en-US" kern="0" dirty="0" err="1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내정보관리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→ 은행계좌정보등록</a:t>
            </a:r>
            <a:r>
              <a:rPr lang="en-US" altLang="ko-KR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변경 → </a:t>
            </a:r>
            <a:r>
              <a:rPr lang="ko-KR" altLang="en-US" kern="0" dirty="0" err="1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은행선택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→ 본인명의 </a:t>
            </a:r>
            <a:r>
              <a:rPr lang="ko-KR" altLang="en-US" kern="0" dirty="0" err="1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휴대폰인증</a:t>
            </a:r>
            <a:r>
              <a:rPr lang="ko-KR" altLang="en-US" kern="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→ 완료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06942" y="774636"/>
            <a:ext cx="8201123" cy="678550"/>
          </a:xfrm>
          <a:prstGeom prst="rect">
            <a:avLst/>
          </a:prstGeom>
          <a:solidFill>
            <a:srgbClr val="D34817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7381" y="2533225"/>
            <a:ext cx="2668719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1770" indent="-1461770" algn="just" fontAlgn="base">
              <a:lnSpc>
                <a:spcPct val="180000"/>
              </a:lnSpc>
            </a:pPr>
            <a:r>
              <a:rPr lang="ko-KR" altLang="en-US" sz="1400" kern="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</a:t>
            </a:r>
            <a:r>
              <a:rPr lang="ko-KR" altLang="en-US" sz="1400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kern="0" dirty="0" err="1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은행별</a:t>
            </a:r>
            <a:r>
              <a:rPr lang="ko-KR" altLang="en-US" kern="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이용방법</a:t>
            </a:r>
            <a:endParaRPr lang="ko-KR" altLang="en-US" kern="0" dirty="0">
              <a:solidFill>
                <a:srgbClr val="000000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8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8224" y="614318"/>
            <a:ext cx="9576499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just" fontAlgn="base">
              <a:lnSpc>
                <a:spcPct val="180000"/>
              </a:lnSpc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spc="-5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 </a:t>
            </a:r>
            <a:r>
              <a:rPr lang="ko-KR" altLang="en-US" sz="2800" kern="0" spc="-50" dirty="0" err="1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농협계좌</a:t>
            </a:r>
            <a:r>
              <a:rPr lang="ko-KR" altLang="en-US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등록 매뉴얼</a:t>
            </a:r>
            <a:r>
              <a:rPr lang="en-US" altLang="ko-KR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(1~6)    </a:t>
            </a:r>
            <a:r>
              <a:rPr lang="en-US" altLang="ko-KR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800" kern="0" spc="-50" dirty="0" err="1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농협계좌는</a:t>
            </a:r>
            <a:r>
              <a:rPr lang="ko-KR" altLang="en-US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입출금 모두 가능</a:t>
            </a:r>
            <a:r>
              <a:rPr lang="en-US" altLang="ko-KR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＂</a:t>
            </a:r>
            <a:r>
              <a:rPr lang="ko-KR" altLang="en-US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endParaRPr lang="ko-KR" altLang="en-US" sz="3600" kern="0" spc="0" dirty="0">
              <a:solidFill>
                <a:srgbClr val="0000FF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64680"/>
              </p:ext>
            </p:extLst>
          </p:nvPr>
        </p:nvGraphicFramePr>
        <p:xfrm>
          <a:off x="319822" y="2513585"/>
          <a:ext cx="11562372" cy="3534273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518679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25128874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78680704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52774816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64061423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314923831"/>
                    </a:ext>
                  </a:extLst>
                </a:gridCol>
              </a:tblGrid>
              <a:tr h="35342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374901"/>
                  </a:ext>
                </a:extLst>
              </a:tr>
            </a:tbl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2071849" y="5469875"/>
            <a:ext cx="8510980" cy="3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20663"/>
              </p:ext>
            </p:extLst>
          </p:nvPr>
        </p:nvGraphicFramePr>
        <p:xfrm>
          <a:off x="299605" y="1655031"/>
          <a:ext cx="11562372" cy="842679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3547915658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40167393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92734708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930056450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144408095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263676"/>
                    </a:ext>
                  </a:extLst>
                </a:gridCol>
              </a:tblGrid>
              <a:tr h="8426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1.</a:t>
                      </a:r>
                      <a:r>
                        <a:rPr lang="en-US" altLang="ko-KR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홈화면에서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‘내 정보관리’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2. 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은행계좌정보</a:t>
                      </a:r>
                      <a:endParaRPr lang="en-US" altLang="ko-KR" sz="1600" b="0" kern="0" spc="-1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  </a:t>
                      </a:r>
                      <a:r>
                        <a:rPr lang="ko-KR" altLang="en-US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등록</a:t>
                      </a:r>
                      <a:r>
                        <a:rPr lang="en-US" altLang="ko-KR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변경’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선택’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4. 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농협은행’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5.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등록’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6. 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6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이체방식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 선택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후 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계좌번호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입력 및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본인계좌여부 확인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53240"/>
                  </a:ext>
                </a:extLst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3140488" y="4577612"/>
            <a:ext cx="311372" cy="12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_x521629112" descr="EMB00001f600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60" y="2521434"/>
            <a:ext cx="1893856" cy="34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521628824" descr="EMB00001f600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08" y="2502487"/>
            <a:ext cx="1919430" cy="35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521530328" descr="EMB00001f6004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8" y="2528916"/>
            <a:ext cx="1846488" cy="35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38" y="2531115"/>
            <a:ext cx="1869844" cy="34967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41" y="2528916"/>
            <a:ext cx="1871337" cy="3514903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319822" y="2528916"/>
            <a:ext cx="1905247" cy="3483698"/>
            <a:chOff x="3867091" y="2857804"/>
            <a:chExt cx="2195212" cy="3581313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7"/>
            <a:srcRect l="36183" t="23016" r="40430" b="35136"/>
            <a:stretch/>
          </p:blipFill>
          <p:spPr>
            <a:xfrm>
              <a:off x="3868258" y="2857804"/>
              <a:ext cx="2194045" cy="2208326"/>
            </a:xfrm>
            <a:prstGeom prst="rect">
              <a:avLst/>
            </a:prstGeom>
          </p:spPr>
        </p:pic>
        <p:pic>
          <p:nvPicPr>
            <p:cNvPr id="20" name="_x521629616" descr="EMB00001f60042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9"/>
            <a:stretch/>
          </p:blipFill>
          <p:spPr bwMode="auto">
            <a:xfrm>
              <a:off x="3867091" y="4264681"/>
              <a:ext cx="2186541" cy="21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아래쪽 화살표 20"/>
          <p:cNvSpPr/>
          <p:nvPr/>
        </p:nvSpPr>
        <p:spPr>
          <a:xfrm rot="5400000">
            <a:off x="910587" y="3074568"/>
            <a:ext cx="203614" cy="41361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A46B-F3A2-4697-BB52-5E8F1EC13946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창구방문</a:t>
            </a:r>
            <a:r>
              <a:rPr lang="ko-KR" altLang="en-US" sz="2400" dirty="0" smtClean="0"/>
              <a:t> 없이</a:t>
            </a:r>
            <a:r>
              <a:rPr lang="en-US" altLang="ko-KR" sz="2400" dirty="0" smtClean="0"/>
              <a:t>“ </a:t>
            </a:r>
            <a:r>
              <a:rPr lang="ko-KR" altLang="en-US" sz="2400" dirty="0" err="1" smtClean="0"/>
              <a:t>마이카드</a:t>
            </a:r>
            <a:r>
              <a:rPr lang="ko-KR" altLang="en-US" sz="2400" dirty="0" smtClean="0"/>
              <a:t> 예치금 입금하는 방법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2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9605" y="670649"/>
            <a:ext cx="957649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just" fontAlgn="base">
              <a:lnSpc>
                <a:spcPct val="180000"/>
              </a:lnSpc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spc="-5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 </a:t>
            </a:r>
            <a:r>
              <a:rPr lang="en-US" altLang="ko-KR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(7~10)</a:t>
            </a:r>
            <a:r>
              <a:rPr lang="ko-KR" altLang="en-US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endParaRPr lang="ko-KR" altLang="en-US" sz="3600" kern="0" spc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35648"/>
              </p:ext>
            </p:extLst>
          </p:nvPr>
        </p:nvGraphicFramePr>
        <p:xfrm>
          <a:off x="319822" y="2629090"/>
          <a:ext cx="11562372" cy="3534273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518679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25128874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78680704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52774816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64061423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314923831"/>
                    </a:ext>
                  </a:extLst>
                </a:gridCol>
              </a:tblGrid>
              <a:tr h="35342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374901"/>
                  </a:ext>
                </a:extLst>
              </a:tr>
            </a:tbl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2071849" y="5469875"/>
            <a:ext cx="8510980" cy="3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49808"/>
              </p:ext>
            </p:extLst>
          </p:nvPr>
        </p:nvGraphicFramePr>
        <p:xfrm>
          <a:off x="299606" y="1770536"/>
          <a:ext cx="11582587" cy="842679"/>
        </p:xfrm>
        <a:graphic>
          <a:graphicData uri="http://schemas.openxmlformats.org/drawingml/2006/table">
            <a:tbl>
              <a:tblPr/>
              <a:tblGrid>
                <a:gridCol w="1930431">
                  <a:extLst>
                    <a:ext uri="{9D8B030D-6E8A-4147-A177-3AD203B41FA5}">
                      <a16:colId xmlns:a16="http://schemas.microsoft.com/office/drawing/2014/main" val="3547915658"/>
                    </a:ext>
                  </a:extLst>
                </a:gridCol>
                <a:gridCol w="1930431">
                  <a:extLst>
                    <a:ext uri="{9D8B030D-6E8A-4147-A177-3AD203B41FA5}">
                      <a16:colId xmlns:a16="http://schemas.microsoft.com/office/drawing/2014/main" val="401673932"/>
                    </a:ext>
                  </a:extLst>
                </a:gridCol>
                <a:gridCol w="1930431">
                  <a:extLst>
                    <a:ext uri="{9D8B030D-6E8A-4147-A177-3AD203B41FA5}">
                      <a16:colId xmlns:a16="http://schemas.microsoft.com/office/drawing/2014/main" val="1927347081"/>
                    </a:ext>
                  </a:extLst>
                </a:gridCol>
                <a:gridCol w="1930431">
                  <a:extLst>
                    <a:ext uri="{9D8B030D-6E8A-4147-A177-3AD203B41FA5}">
                      <a16:colId xmlns:a16="http://schemas.microsoft.com/office/drawing/2014/main" val="930056450"/>
                    </a:ext>
                  </a:extLst>
                </a:gridCol>
                <a:gridCol w="3860863">
                  <a:extLst>
                    <a:ext uri="{9D8B030D-6E8A-4147-A177-3AD203B41FA5}">
                      <a16:colId xmlns:a16="http://schemas.microsoft.com/office/drawing/2014/main" val="1144408095"/>
                    </a:ext>
                  </a:extLst>
                </a:gridCol>
              </a:tblGrid>
              <a:tr h="842679"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7. 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개인정보동의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및 이체비밀번호 설정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8. 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실명인증 진행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9</a:t>
                      </a: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. ‘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완료’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10. ‘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확인’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★ 등록 후 농협이체절차</a:t>
                      </a:r>
                      <a:endParaRPr lang="en-US" altLang="ko-KR" sz="1600" b="0" kern="0" spc="0" baseline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홈화면에서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＇</a:t>
                      </a:r>
                      <a:r>
                        <a:rPr lang="ko-KR" altLang="en-US" sz="1500" b="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입출금선택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 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→ 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이체비밀번호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및</a:t>
                      </a:r>
                      <a:endParaRPr lang="en-US" altLang="ko-KR" sz="1500" b="0" kern="0" spc="0" baseline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500" b="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이체금액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 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입력 →  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이체하기</a:t>
                      </a:r>
                      <a:r>
                        <a:rPr lang="en-US" altLang="ko-KR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 </a:t>
                      </a:r>
                      <a:r>
                        <a:rPr lang="ko-KR" altLang="en-US" sz="15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클릭  →  완료 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53240"/>
                  </a:ext>
                </a:extLst>
              </a:tr>
            </a:tbl>
          </a:graphicData>
        </a:graphic>
      </p:graphicFrame>
      <p:sp>
        <p:nvSpPr>
          <p:cNvPr id="38" name="직사각형 37"/>
          <p:cNvSpPr/>
          <p:nvPr/>
        </p:nvSpPr>
        <p:spPr>
          <a:xfrm>
            <a:off x="3140488" y="4693117"/>
            <a:ext cx="311372" cy="12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2" y="2613215"/>
            <a:ext cx="1899957" cy="3514903"/>
          </a:xfrm>
          <a:prstGeom prst="rect">
            <a:avLst/>
          </a:prstGeom>
        </p:spPr>
      </p:pic>
      <p:pic>
        <p:nvPicPr>
          <p:cNvPr id="12" name="_x521549552" descr="EMB00001f60041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65" y="2613215"/>
            <a:ext cx="1867203" cy="35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521548040" descr="EMB00001f60041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16" y="2656747"/>
            <a:ext cx="1899957" cy="34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862855" y="3311053"/>
            <a:ext cx="255389" cy="133821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08" y="2649574"/>
            <a:ext cx="1840721" cy="3368215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8121813" y="2794765"/>
            <a:ext cx="1773835" cy="3294245"/>
            <a:chOff x="3867091" y="2857804"/>
            <a:chExt cx="2195212" cy="3581313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6"/>
            <a:srcRect l="36183" t="23016" r="40430" b="35136"/>
            <a:stretch/>
          </p:blipFill>
          <p:spPr>
            <a:xfrm>
              <a:off x="3868258" y="2857804"/>
              <a:ext cx="2194045" cy="2208326"/>
            </a:xfrm>
            <a:prstGeom prst="rect">
              <a:avLst/>
            </a:prstGeom>
          </p:spPr>
        </p:pic>
        <p:pic>
          <p:nvPicPr>
            <p:cNvPr id="20" name="_x521629616" descr="EMB00001f60042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9"/>
            <a:stretch/>
          </p:blipFill>
          <p:spPr bwMode="auto">
            <a:xfrm>
              <a:off x="3867091" y="4264681"/>
              <a:ext cx="2186541" cy="21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아래쪽 화살표 20"/>
          <p:cNvSpPr/>
          <p:nvPr/>
        </p:nvSpPr>
        <p:spPr>
          <a:xfrm rot="5400000">
            <a:off x="8595014" y="3473572"/>
            <a:ext cx="213139" cy="29428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96" y="2723544"/>
            <a:ext cx="1741887" cy="329424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A46B-F3A2-4697-BB52-5E8F1EC13946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창구방문</a:t>
            </a:r>
            <a:r>
              <a:rPr lang="ko-KR" altLang="en-US" sz="2400" dirty="0" smtClean="0"/>
              <a:t> 없이</a:t>
            </a:r>
            <a:r>
              <a:rPr lang="en-US" altLang="ko-KR" sz="2400" dirty="0" smtClean="0"/>
              <a:t>“ </a:t>
            </a:r>
            <a:r>
              <a:rPr lang="ko-KR" altLang="en-US" sz="2400" dirty="0" err="1" smtClean="0"/>
              <a:t>마이카드</a:t>
            </a:r>
            <a:r>
              <a:rPr lang="ko-KR" altLang="en-US" sz="2400" dirty="0" smtClean="0"/>
              <a:t> 예치금 입금하는 방법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23" name="직사각형 22"/>
          <p:cNvSpPr/>
          <p:nvPr/>
        </p:nvSpPr>
        <p:spPr>
          <a:xfrm>
            <a:off x="8000114" y="901095"/>
            <a:ext cx="610486" cy="8556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49910" indent="-549910" algn="ctr" fontAlgn="base">
              <a:lnSpc>
                <a:spcPct val="180000"/>
              </a:lnSpc>
            </a:pPr>
            <a:r>
              <a:rPr lang="ko-KR" altLang="en-US" sz="3200" kern="0" spc="-5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★</a:t>
            </a:r>
            <a:endParaRPr lang="ko-KR" altLang="en-US" sz="5400" kern="0" spc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2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09757" y="690956"/>
            <a:ext cx="9576499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just" fontAlgn="base">
              <a:lnSpc>
                <a:spcPct val="180000"/>
              </a:lnSpc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kern="0" spc="-50" dirty="0" smtClean="0">
                <a:solidFill>
                  <a:srgbClr val="C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◆  </a:t>
            </a:r>
            <a:r>
              <a:rPr lang="ko-KR" altLang="en-US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가상입금계좌 등록 매뉴얼</a:t>
            </a:r>
            <a:r>
              <a:rPr lang="en-US" altLang="ko-KR" sz="2800" kern="0" spc="-50" dirty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(1~6)</a:t>
            </a:r>
            <a:r>
              <a:rPr lang="ko-KR" altLang="en-US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  </a:t>
            </a:r>
            <a:r>
              <a:rPr lang="en-US" altLang="ko-KR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800" kern="0" spc="-50" dirty="0" err="1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가상계좌는</a:t>
            </a:r>
            <a:r>
              <a:rPr lang="ko-KR" altLang="en-US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입금만 가능</a:t>
            </a:r>
            <a:r>
              <a:rPr lang="en-US" altLang="ko-KR" sz="2800" kern="0" spc="-50" dirty="0" smtClean="0">
                <a:solidFill>
                  <a:srgbClr val="0000FF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＂</a:t>
            </a:r>
            <a:endParaRPr lang="ko-KR" altLang="en-US" sz="3600" kern="0" spc="0" dirty="0">
              <a:solidFill>
                <a:srgbClr val="0000FF"/>
              </a:solidFill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15041"/>
              </p:ext>
            </p:extLst>
          </p:nvPr>
        </p:nvGraphicFramePr>
        <p:xfrm>
          <a:off x="319822" y="2600215"/>
          <a:ext cx="11562372" cy="3534273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518679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25128874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78680704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52774816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64061423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314923831"/>
                    </a:ext>
                  </a:extLst>
                </a:gridCol>
              </a:tblGrid>
              <a:tr h="35342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374901"/>
                  </a:ext>
                </a:extLst>
              </a:tr>
            </a:tbl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2071849" y="5469875"/>
            <a:ext cx="8510980" cy="36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82365"/>
              </p:ext>
            </p:extLst>
          </p:nvPr>
        </p:nvGraphicFramePr>
        <p:xfrm>
          <a:off x="299605" y="1741661"/>
          <a:ext cx="11562372" cy="842679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3547915658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40167393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92734708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930056450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144408095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263676"/>
                    </a:ext>
                  </a:extLst>
                </a:gridCol>
              </a:tblGrid>
              <a:tr h="84267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1.</a:t>
                      </a:r>
                      <a:r>
                        <a:rPr lang="en-US" altLang="ko-KR" sz="16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홈화면에서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‘내 정보관리’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2. 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‘</a:t>
                      </a:r>
                      <a:r>
                        <a:rPr lang="ko-KR" altLang="en-US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은행계좌정보</a:t>
                      </a:r>
                      <a:endParaRPr lang="en-US" altLang="ko-KR" sz="1600" b="0" kern="0" spc="-1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  </a:t>
                      </a:r>
                      <a:r>
                        <a:rPr lang="ko-KR" altLang="en-US" sz="1600" b="0" kern="0" spc="-1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등록</a:t>
                      </a:r>
                      <a:r>
                        <a:rPr lang="en-US" altLang="ko-KR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b="0" kern="0" spc="-1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변경’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선택’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가상계좌’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5.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등록’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6.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가상입금계좌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’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53240"/>
                  </a:ext>
                </a:extLst>
              </a:tr>
            </a:tbl>
          </a:graphicData>
        </a:graphic>
      </p:graphicFrame>
      <p:pic>
        <p:nvPicPr>
          <p:cNvPr id="1048" name="_x521629112" descr="EMB00001f600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60" y="2608064"/>
            <a:ext cx="1893856" cy="34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_x521628824" descr="EMB00001f600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08" y="2589117"/>
            <a:ext cx="1919430" cy="35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_x521530328" descr="EMB00001f6004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38" y="2615546"/>
            <a:ext cx="1897587" cy="35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_x521537528" descr="EMB00001f6004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60" y="2592638"/>
            <a:ext cx="1876895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_x521538536" descr="EMB00001f6004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86" y="2608063"/>
            <a:ext cx="1879391" cy="34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3140488" y="4664242"/>
            <a:ext cx="311372" cy="12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049048" y="4594471"/>
            <a:ext cx="547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</a:rPr>
              <a:t>1234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19822" y="2615546"/>
            <a:ext cx="1905248" cy="3483698"/>
            <a:chOff x="3867091" y="2857804"/>
            <a:chExt cx="2195213" cy="358131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7"/>
            <a:srcRect l="36183" t="23016" r="40430" b="35136"/>
            <a:stretch/>
          </p:blipFill>
          <p:spPr>
            <a:xfrm>
              <a:off x="3868259" y="2857804"/>
              <a:ext cx="2194045" cy="2208326"/>
            </a:xfrm>
            <a:prstGeom prst="rect">
              <a:avLst/>
            </a:prstGeom>
          </p:spPr>
        </p:pic>
        <p:pic>
          <p:nvPicPr>
            <p:cNvPr id="18" name="_x521629616" descr="EMB00001f60042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479"/>
            <a:stretch/>
          </p:blipFill>
          <p:spPr bwMode="auto">
            <a:xfrm>
              <a:off x="3867091" y="4264681"/>
              <a:ext cx="2186541" cy="21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아래쪽 화살표 3"/>
          <p:cNvSpPr/>
          <p:nvPr/>
        </p:nvSpPr>
        <p:spPr>
          <a:xfrm rot="5400000">
            <a:off x="910587" y="3161198"/>
            <a:ext cx="203614" cy="413612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1A46B-F3A2-4697-BB52-5E8F1EC13946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창구방문</a:t>
            </a:r>
            <a:r>
              <a:rPr lang="ko-KR" altLang="en-US" sz="2400" dirty="0" smtClean="0"/>
              <a:t> 없이</a:t>
            </a:r>
            <a:r>
              <a:rPr lang="en-US" altLang="ko-KR" sz="2400" dirty="0" smtClean="0"/>
              <a:t>“ </a:t>
            </a:r>
            <a:r>
              <a:rPr lang="ko-KR" altLang="en-US" sz="2400" dirty="0" err="1" smtClean="0"/>
              <a:t>마이카드</a:t>
            </a:r>
            <a:r>
              <a:rPr lang="ko-KR" altLang="en-US" sz="2400" dirty="0" smtClean="0"/>
              <a:t> 예치금 입금하는 방법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15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sz="2400" dirty="0" smtClean="0"/>
              <a:t>사전 좌석예약제란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2708" y="2358429"/>
            <a:ext cx="11037413" cy="1912358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b="1" dirty="0" smtClean="0"/>
              <a:t> </a:t>
            </a:r>
            <a:r>
              <a:rPr lang="ko-KR" altLang="en-US" sz="2500" b="1" dirty="0" smtClean="0"/>
              <a:t>“코로나</a:t>
            </a:r>
            <a:r>
              <a:rPr lang="en-US" altLang="ko-KR" sz="2500" b="1" dirty="0" smtClean="0"/>
              <a:t>-19 </a:t>
            </a:r>
            <a:r>
              <a:rPr lang="ko-KR" altLang="en-US" sz="2500" b="1" dirty="0" smtClean="0"/>
              <a:t>확산 방지” </a:t>
            </a:r>
            <a:r>
              <a:rPr lang="ko-KR" altLang="en-US" sz="2500" b="1" dirty="0"/>
              <a:t>를</a:t>
            </a:r>
            <a:r>
              <a:rPr lang="ko-KR" altLang="en-US" sz="2500" b="1" dirty="0" smtClean="0"/>
              <a:t> </a:t>
            </a:r>
            <a:r>
              <a:rPr lang="ko-KR" altLang="en-US" sz="2500" b="1" dirty="0"/>
              <a:t>위해 </a:t>
            </a:r>
            <a:r>
              <a:rPr lang="ko-KR" altLang="en-US" sz="2500" b="1" u="sng" dirty="0" smtClean="0"/>
              <a:t>지정된 </a:t>
            </a:r>
            <a:r>
              <a:rPr lang="ko-KR" altLang="en-US" sz="2500" b="1" u="sng" dirty="0"/>
              <a:t>좌석에 대해 사전 예약한 고객만</a:t>
            </a:r>
            <a:r>
              <a:rPr lang="ko-KR" altLang="en-US" sz="2500" b="1" dirty="0"/>
              <a:t> </a:t>
            </a:r>
            <a:endParaRPr lang="en-US" altLang="ko-KR" sz="2500" b="1" dirty="0" smtClean="0"/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en-US" altLang="ko-KR" sz="2500" b="1" dirty="0"/>
              <a:t> </a:t>
            </a:r>
            <a:r>
              <a:rPr lang="en-US" altLang="ko-KR" sz="2500" b="1" dirty="0" smtClean="0"/>
              <a:t> </a:t>
            </a:r>
            <a:r>
              <a:rPr lang="ko-KR" altLang="en-US" sz="2500" dirty="0" smtClean="0"/>
              <a:t>입장할 </a:t>
            </a:r>
            <a:r>
              <a:rPr lang="ko-KR" altLang="en-US" sz="2500" dirty="0"/>
              <a:t>수 있도록 </a:t>
            </a:r>
            <a:r>
              <a:rPr lang="ko-KR" altLang="en-US" sz="2500" dirty="0" smtClean="0"/>
              <a:t>운영하는 제도입니다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62708" y="1625918"/>
            <a:ext cx="2973593" cy="732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25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사전 </a:t>
            </a:r>
            <a:r>
              <a:rPr lang="ko-KR" altLang="en-US" sz="25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좌석예약제</a:t>
            </a:r>
            <a:endParaRPr lang="ko-KR" altLang="en-US" sz="25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4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01599" y="510483"/>
            <a:ext cx="957649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910" indent="-549910" algn="just" fontAlgn="base">
              <a:lnSpc>
                <a:spcPct val="180000"/>
              </a:lnSpc>
            </a:pPr>
            <a:r>
              <a:rPr lang="ko-KR" altLang="en-US" sz="2800" kern="0" spc="-50" dirty="0" smtClean="0">
                <a:solidFill>
                  <a:srgbClr val="00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spc="-50" dirty="0" smtClean="0">
                <a:solidFill>
                  <a:srgbClr val="C0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  <a:cs typeface="함초롬바탕" panose="02030604000101010101" pitchFamily="18" charset="-127"/>
              </a:rPr>
              <a:t>◆ </a:t>
            </a:r>
            <a:r>
              <a:rPr lang="en-US" altLang="ko-KR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(7~12)</a:t>
            </a:r>
            <a:r>
              <a:rPr lang="ko-KR" altLang="en-US" sz="2800" kern="0" spc="-5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함초롬바탕" panose="02030604000101010101" pitchFamily="18" charset="-127"/>
              </a:rPr>
              <a:t> </a:t>
            </a:r>
            <a:endParaRPr lang="ko-KR" altLang="en-US" sz="2800" kern="0" spc="0" dirty="0">
              <a:effectLst/>
              <a:latin typeface="경기천년제목 Medium" panose="02020603020101020101" pitchFamily="18" charset="-127"/>
              <a:ea typeface="경기천년제목 Medium" panose="0202060302010102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054" name="_x521541848" descr="EMB00001f6004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3" y="2436897"/>
            <a:ext cx="1855906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521541056" descr="EMB00001f60041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29" y="2458611"/>
            <a:ext cx="1847074" cy="35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_x521544656" descr="EMB00001f60041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48" y="2411496"/>
            <a:ext cx="1882294" cy="35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521549552" descr="EMB00001f60041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9" y="2421021"/>
            <a:ext cx="1850294" cy="35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_x521548040" descr="EMB00001f60041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70" y="2461377"/>
            <a:ext cx="1836000" cy="35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_x521558552" descr="EMB00001f6004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17" y="2421020"/>
            <a:ext cx="1877845" cy="35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14316"/>
              </p:ext>
            </p:extLst>
          </p:nvPr>
        </p:nvGraphicFramePr>
        <p:xfrm>
          <a:off x="336173" y="2436897"/>
          <a:ext cx="11562372" cy="3534273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518679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25128874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78680704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52774816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64061423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314923831"/>
                    </a:ext>
                  </a:extLst>
                </a:gridCol>
              </a:tblGrid>
              <a:tr h="35342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374901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42603"/>
              </p:ext>
            </p:extLst>
          </p:nvPr>
        </p:nvGraphicFramePr>
        <p:xfrm>
          <a:off x="315956" y="1578343"/>
          <a:ext cx="11562372" cy="842679"/>
        </p:xfrm>
        <a:graphic>
          <a:graphicData uri="http://schemas.openxmlformats.org/drawingml/2006/table">
            <a:tbl>
              <a:tblPr/>
              <a:tblGrid>
                <a:gridCol w="1927062">
                  <a:extLst>
                    <a:ext uri="{9D8B030D-6E8A-4147-A177-3AD203B41FA5}">
                      <a16:colId xmlns:a16="http://schemas.microsoft.com/office/drawing/2014/main" val="3547915658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401673932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927347081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930056450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1144408095"/>
                    </a:ext>
                  </a:extLst>
                </a:gridCol>
                <a:gridCol w="1927062">
                  <a:extLst>
                    <a:ext uri="{9D8B030D-6E8A-4147-A177-3AD203B41FA5}">
                      <a16:colId xmlns:a16="http://schemas.microsoft.com/office/drawing/2014/main" val="32263676"/>
                    </a:ext>
                  </a:extLst>
                </a:gridCol>
              </a:tblGrid>
              <a:tr h="842679"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7. 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가상입금계좌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선택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8.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은행 선택 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9.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등록’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10.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실명인증 진행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11. ‘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완료’ 클릭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12. </a:t>
                      </a: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현재 등록 계좌 </a:t>
                      </a:r>
                      <a:endParaRPr lang="en-US" altLang="ko-KR" sz="1600" b="0" kern="0" spc="0" dirty="0" smtClean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259080" marR="0" indent="-25908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확인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>
                        <a:alpha val="5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53240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8755608" y="3102983"/>
            <a:ext cx="255389" cy="133821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0036475" y="3652440"/>
            <a:ext cx="1795262" cy="648651"/>
            <a:chOff x="10036475" y="3699164"/>
            <a:chExt cx="1795262" cy="648651"/>
          </a:xfrm>
        </p:grpSpPr>
        <p:sp>
          <p:nvSpPr>
            <p:cNvPr id="4" name="직사각형 3"/>
            <p:cNvSpPr/>
            <p:nvPr/>
          </p:nvSpPr>
          <p:spPr>
            <a:xfrm>
              <a:off x="10450300" y="4203387"/>
              <a:ext cx="329143" cy="90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374100" y="4132371"/>
              <a:ext cx="5668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 smtClean="0"/>
                <a:t>12345</a:t>
              </a:r>
              <a:endParaRPr lang="ko-KR" altLang="en-US" sz="900" b="1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0036475" y="3699164"/>
              <a:ext cx="1795262" cy="648651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48641" y="6110124"/>
            <a:ext cx="112014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0" fontAlgn="base">
              <a:lnSpc>
                <a:spcPct val="130000"/>
              </a:lnSpc>
              <a:spcBef>
                <a:spcPts val="300"/>
              </a:spcBef>
            </a:pPr>
            <a:r>
              <a:rPr lang="en-US" altLang="ko-KR" sz="2000" u="sng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* </a:t>
            </a:r>
            <a:r>
              <a:rPr lang="ko-KR" altLang="en-US" sz="2000" u="sng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등록 완료된 가상계좌로</a:t>
            </a:r>
            <a:r>
              <a:rPr lang="en-US" altLang="ko-KR" sz="2000" u="sng" kern="0" spc="-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 </a:t>
            </a:r>
            <a:r>
              <a:rPr lang="ko-KR" altLang="en-US" sz="2000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입금 시 자동적으로 </a:t>
            </a:r>
            <a:r>
              <a:rPr lang="ko-KR" altLang="en-US" sz="2000" u="sng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마이카드</a:t>
            </a:r>
            <a:r>
              <a:rPr lang="ko-KR" altLang="en-US" sz="20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 계좌로 </a:t>
            </a:r>
            <a:r>
              <a:rPr lang="ko-KR" altLang="en-US" sz="2000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입금 </a:t>
            </a:r>
            <a:r>
              <a:rPr lang="en-US" altLang="ko-KR" sz="2000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(</a:t>
            </a:r>
            <a:r>
              <a:rPr lang="ko-KR" altLang="en-US" sz="20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수수료</a:t>
            </a:r>
            <a:r>
              <a:rPr lang="en-US" altLang="ko-KR" sz="20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200</a:t>
            </a:r>
            <a:r>
              <a:rPr lang="ko-KR" altLang="en-US" sz="2000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원 차감</a:t>
            </a:r>
            <a:r>
              <a:rPr lang="en-US" altLang="ko-KR" sz="2000" u="sng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함초롬바탕" panose="02030604000101010101" pitchFamily="18" charset="-127"/>
              </a:rPr>
              <a:t>)</a:t>
            </a:r>
            <a:endParaRPr lang="ko-KR" altLang="en-US" sz="2000" u="sng" kern="0" spc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ea"/>
              <a:cs typeface="함초롬바탕" panose="02030604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778240" y="6356221"/>
            <a:ext cx="2743200" cy="365125"/>
          </a:xfrm>
        </p:spPr>
        <p:txBody>
          <a:bodyPr/>
          <a:lstStyle/>
          <a:p>
            <a:fld id="{4C01A46B-F3A2-4697-BB52-5E8F1EC13946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2192000" cy="5143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창구방문</a:t>
            </a:r>
            <a:r>
              <a:rPr lang="ko-KR" altLang="en-US" sz="2400" dirty="0" smtClean="0"/>
              <a:t> 없이</a:t>
            </a:r>
            <a:r>
              <a:rPr lang="en-US" altLang="ko-KR" sz="2400" dirty="0" smtClean="0"/>
              <a:t>“ </a:t>
            </a:r>
            <a:r>
              <a:rPr lang="ko-KR" altLang="en-US" sz="2400" dirty="0" err="1" smtClean="0"/>
              <a:t>마이카드</a:t>
            </a:r>
            <a:r>
              <a:rPr lang="ko-KR" altLang="en-US" sz="2400" dirty="0" smtClean="0"/>
              <a:t> 예치금 입금하는 방법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80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altLang="ko-KR" sz="2400" dirty="0" smtClean="0"/>
              <a:t>※ </a:t>
            </a:r>
            <a:r>
              <a:rPr lang="ko-KR" altLang="en-US" sz="2400" dirty="0" smtClean="0"/>
              <a:t>비밀번호 기억 못할 경우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63763" y="6395469"/>
            <a:ext cx="2743200" cy="365125"/>
          </a:xfrm>
        </p:spPr>
        <p:txBody>
          <a:bodyPr/>
          <a:lstStyle/>
          <a:p>
            <a:fld id="{0E1786A8-0D80-4E1D-BFF3-C5665634BA2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71924" y="2171730"/>
            <a:ext cx="365760" cy="1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39" y="1670264"/>
            <a:ext cx="1693175" cy="3578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11" y="1670264"/>
            <a:ext cx="1693176" cy="3578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853" y="1679891"/>
            <a:ext cx="1693176" cy="35781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134" y="1679891"/>
            <a:ext cx="1688620" cy="356847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 flipV="1">
            <a:off x="742055" y="2804884"/>
            <a:ext cx="592072" cy="3220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0213" y="2480638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 flipV="1">
            <a:off x="3237955" y="3673271"/>
            <a:ext cx="833379" cy="2306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 flipV="1">
            <a:off x="5115853" y="2999840"/>
            <a:ext cx="1693177" cy="3703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998968" y="258918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068" y="1197280"/>
            <a:ext cx="207240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초기화면 </a:t>
            </a:r>
            <a:r>
              <a:rPr lang="en-US" altLang="ko-KR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로그인</a:t>
            </a:r>
            <a:r>
              <a:rPr lang="en-US" altLang="ko-KR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endParaRPr lang="en-US" altLang="ko-KR" sz="12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6926" y="1208089"/>
            <a:ext cx="207240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회원비밀번호 재설정</a:t>
            </a:r>
            <a:endParaRPr lang="en-US" altLang="ko-KR" sz="12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0053" y="5505103"/>
            <a:ext cx="4048976" cy="510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계좌번호는 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회원정보찾기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 검색 가능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(</a:t>
            </a:r>
            <a:r>
              <a:rPr lang="ko-KR" altLang="en-US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실명 인증절차는 동일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2638" y="1197280"/>
            <a:ext cx="207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실명 </a:t>
            </a:r>
            <a:r>
              <a:rPr lang="ko-KR" altLang="en-US" sz="1200" b="1" dirty="0" err="1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인증창</a:t>
            </a: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endParaRPr lang="en-US" altLang="ko-KR" sz="12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4114" y="1154191"/>
            <a:ext cx="16886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실명인증</a:t>
            </a:r>
            <a:endParaRPr lang="en-US" altLang="ko-KR" sz="12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 flipV="1">
            <a:off x="2821265" y="3384939"/>
            <a:ext cx="833379" cy="230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793374" y="3245168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C00000"/>
                </a:solidFill>
              </a:rPr>
              <a:t> </a:t>
            </a:r>
            <a:endParaRPr lang="ko-KR" altLang="en-US" sz="3600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454" y="1661598"/>
            <a:ext cx="1824468" cy="28785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661437" y="1154191"/>
            <a:ext cx="2002480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비밀번호 재설정</a:t>
            </a:r>
            <a:endParaRPr lang="en-US" altLang="ko-KR" sz="12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986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sz="2400" dirty="0" smtClean="0"/>
              <a:t>사전 </a:t>
            </a:r>
            <a:r>
              <a:rPr lang="ko-KR" altLang="en-US" sz="2400" dirty="0" err="1" smtClean="0"/>
              <a:t>좌석예약제</a:t>
            </a:r>
            <a:r>
              <a:rPr lang="ko-KR" altLang="en-US" sz="2400" dirty="0" smtClean="0"/>
              <a:t> 개요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188521" y="1076994"/>
            <a:ext cx="2632668" cy="4823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사전 </a:t>
            </a:r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좌석예약제</a:t>
            </a:r>
            <a:endParaRPr lang="ko-KR" altLang="en-US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637" y="1223676"/>
            <a:ext cx="357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</a:rPr>
              <a:t>* </a:t>
            </a:r>
            <a:r>
              <a:rPr lang="ko-KR" altLang="en-US" sz="1200" dirty="0" smtClean="0">
                <a:solidFill>
                  <a:srgbClr val="FF0000"/>
                </a:solidFill>
              </a:rPr>
              <a:t>각 사업장 입장 정원 대비 일부 지정된 좌석 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85030" y="2170377"/>
            <a:ext cx="3406391" cy="4823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서울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부산</a:t>
            </a:r>
            <a:r>
              <a:rPr lang="en-US" altLang="ko-KR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제주경마공원</a:t>
            </a:r>
            <a:endParaRPr lang="ko-KR" altLang="en-US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51558" y="2170377"/>
            <a:ext cx="3716215" cy="4823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지사</a:t>
            </a:r>
            <a:endParaRPr lang="ko-KR" altLang="en-US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85031" y="2972364"/>
            <a:ext cx="1577591" cy="1671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일반실</a:t>
            </a:r>
            <a:endParaRPr lang="en-US" altLang="ko-KR" b="1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*</a:t>
            </a:r>
            <a:r>
              <a:rPr lang="ko-KR" altLang="en-US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신규 적용</a:t>
            </a:r>
            <a:r>
              <a:rPr lang="en-US" altLang="ko-KR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!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13831" y="2972364"/>
            <a:ext cx="1577591" cy="16717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회원실</a:t>
            </a:r>
            <a:endParaRPr lang="ko-KR" altLang="en-US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9963" y="3348926"/>
            <a:ext cx="11733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미 운영</a:t>
            </a:r>
            <a:r>
              <a:rPr lang="en-US" altLang="ko-KR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sz="12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042631" y="3718258"/>
            <a:ext cx="900000" cy="18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>
            <a:off x="8308346" y="2733932"/>
            <a:ext cx="180000" cy="432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355309" y="5074538"/>
            <a:ext cx="159768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마이카드앱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b="1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로그인 필수</a:t>
            </a:r>
            <a:endParaRPr lang="en-US" altLang="ko-KR" b="1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결제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필요없음</a:t>
            </a:r>
            <a:r>
              <a:rPr lang="en-US" altLang="ko-KR" sz="12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ko-KR" altLang="en-US" sz="1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17" name="꺾인 연결선 16"/>
          <p:cNvCxnSpPr>
            <a:stCxn id="3" idx="2"/>
            <a:endCxn id="7" idx="0"/>
          </p:cNvCxnSpPr>
          <p:nvPr/>
        </p:nvCxnSpPr>
        <p:spPr>
          <a:xfrm rot="5400000">
            <a:off x="3991010" y="656532"/>
            <a:ext cx="611062" cy="24166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19"/>
          <p:cNvCxnSpPr>
            <a:stCxn id="3" idx="2"/>
            <a:endCxn id="8" idx="0"/>
          </p:cNvCxnSpPr>
          <p:nvPr/>
        </p:nvCxnSpPr>
        <p:spPr>
          <a:xfrm rot="16200000" flipH="1">
            <a:off x="6651729" y="412440"/>
            <a:ext cx="611062" cy="29048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오른쪽 화살표 20"/>
          <p:cNvSpPr/>
          <p:nvPr/>
        </p:nvSpPr>
        <p:spPr>
          <a:xfrm rot="5400000">
            <a:off x="1983778" y="4824039"/>
            <a:ext cx="360000" cy="180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0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sz="2400" dirty="0" smtClean="0"/>
              <a:t>사전 </a:t>
            </a:r>
            <a:r>
              <a:rPr lang="ko-KR" altLang="en-US" sz="2400" dirty="0" err="1" smtClean="0"/>
              <a:t>좌석예약제</a:t>
            </a:r>
            <a:r>
              <a:rPr lang="ko-KR" altLang="en-US" sz="2400" dirty="0" smtClean="0"/>
              <a:t> 시간표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91576" y="4880987"/>
            <a:ext cx="10462224" cy="164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○ 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일요일에 차주 첫 경마일 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사전예약(예매) 불가능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사유 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50" dirty="0" err="1"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적용 불가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en-US" altLang="ko-KR" sz="115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75000"/>
              </a:lnSpc>
            </a:pP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○ </a:t>
            </a:r>
            <a:r>
              <a:rPr lang="ko-KR" altLang="en-US" sz="1150" dirty="0" err="1">
                <a:latin typeface="돋움" panose="020B0600000101010101" pitchFamily="50" charset="-127"/>
                <a:ea typeface="돋움" panose="020B0600000101010101" pitchFamily="50" charset="-127"/>
              </a:rPr>
              <a:t>마이카드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 회원가입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가능시간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수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10:00~23:50 / 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목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~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토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09:00~23:50 / (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09:00~18:30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분까지 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/ (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월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화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미운영</a:t>
            </a:r>
            <a:endParaRPr lang="en-US" altLang="ko-KR" sz="115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75000"/>
              </a:lnSpc>
            </a:pP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○ </a:t>
            </a:r>
            <a:r>
              <a:rPr lang="ko-KR" altLang="en-US" sz="1150" dirty="0" err="1">
                <a:latin typeface="돋움" panose="020B0600000101010101" pitchFamily="50" charset="-127"/>
                <a:ea typeface="돋움" panose="020B0600000101010101" pitchFamily="50" charset="-127"/>
              </a:rPr>
              <a:t>마이카드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 실시간 계좌이체 시간 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: (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수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) 10:00~17:00 / (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목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~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일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09:00~18:30</a:t>
            </a:r>
          </a:p>
          <a:p>
            <a:pPr>
              <a:lnSpc>
                <a:spcPct val="175000"/>
              </a:lnSpc>
            </a:pP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○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발매시스템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정산으로 인해 </a:t>
            </a:r>
            <a:r>
              <a:rPr lang="en-US" altLang="ko-KR" sz="1150" dirty="0">
                <a:latin typeface="돋움" panose="020B0600000101010101" pitchFamily="50" charset="-127"/>
                <a:ea typeface="돋움" panose="020B0600000101010101" pitchFamily="50" charset="-127"/>
              </a:rPr>
              <a:t>18:30 ~ 19:30 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동안 </a:t>
            </a:r>
            <a:r>
              <a:rPr lang="ko-KR" altLang="en-US" sz="1150" dirty="0" err="1">
                <a:latin typeface="돋움" panose="020B0600000101010101" pitchFamily="50" charset="-127"/>
                <a:ea typeface="돋움" panose="020B0600000101010101" pitchFamily="50" charset="-127"/>
              </a:rPr>
              <a:t>마이카드</a:t>
            </a:r>
            <a:r>
              <a:rPr lang="ko-KR" altLang="en-US" sz="1150" dirty="0">
                <a:latin typeface="돋움" panose="020B0600000101010101" pitchFamily="50" charset="-127"/>
                <a:ea typeface="돋움" panose="020B0600000101010101" pitchFamily="50" charset="-127"/>
              </a:rPr>
              <a:t> 신규가입 및 예치금 결제 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불가</a:t>
            </a:r>
            <a:endParaRPr lang="en-US" altLang="ko-KR" sz="115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75000"/>
              </a:lnSpc>
            </a:pP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○ 사전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좌석예약제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운영기간 동안 멤버십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등급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좌석이용권</a:t>
            </a:r>
            <a:r>
              <a:rPr lang="en-US" altLang="ko-KR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회원실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월회원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5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좌석이용권</a:t>
            </a:r>
            <a:r>
              <a:rPr lang="ko-KR" altLang="en-US" sz="115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사용 불가</a:t>
            </a:r>
            <a:endParaRPr lang="en-US" altLang="ko-KR" sz="115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14773"/>
              </p:ext>
            </p:extLst>
          </p:nvPr>
        </p:nvGraphicFramePr>
        <p:xfrm>
          <a:off x="750771" y="1038519"/>
          <a:ext cx="7056899" cy="3701270"/>
        </p:xfrm>
        <a:graphic>
          <a:graphicData uri="http://schemas.openxmlformats.org/drawingml/2006/table">
            <a:tbl>
              <a:tblPr/>
              <a:tblGrid>
                <a:gridCol w="612016">
                  <a:extLst>
                    <a:ext uri="{9D8B030D-6E8A-4147-A177-3AD203B41FA5}">
                      <a16:colId xmlns:a16="http://schemas.microsoft.com/office/drawing/2014/main" val="1506260468"/>
                    </a:ext>
                  </a:extLst>
                </a:gridCol>
                <a:gridCol w="1552883">
                  <a:extLst>
                    <a:ext uri="{9D8B030D-6E8A-4147-A177-3AD203B41FA5}">
                      <a16:colId xmlns:a16="http://schemas.microsoft.com/office/drawing/2014/main" val="1162622813"/>
                    </a:ext>
                  </a:extLst>
                </a:gridCol>
                <a:gridCol w="1214499">
                  <a:extLst>
                    <a:ext uri="{9D8B030D-6E8A-4147-A177-3AD203B41FA5}">
                      <a16:colId xmlns:a16="http://schemas.microsoft.com/office/drawing/2014/main" val="1932884561"/>
                    </a:ext>
                  </a:extLst>
                </a:gridCol>
                <a:gridCol w="1838750">
                  <a:extLst>
                    <a:ext uri="{9D8B030D-6E8A-4147-A177-3AD203B41FA5}">
                      <a16:colId xmlns:a16="http://schemas.microsoft.com/office/drawing/2014/main" val="446248724"/>
                    </a:ext>
                  </a:extLst>
                </a:gridCol>
                <a:gridCol w="1838751">
                  <a:extLst>
                    <a:ext uri="{9D8B030D-6E8A-4147-A177-3AD203B41FA5}">
                      <a16:colId xmlns:a16="http://schemas.microsoft.com/office/drawing/2014/main" val="2668595103"/>
                    </a:ext>
                  </a:extLst>
                </a:gridCol>
              </a:tblGrid>
              <a:tr h="265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 매 경 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 제 유 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 경마공원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33255"/>
                  </a:ext>
                </a:extLst>
              </a:tr>
              <a:tr h="265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 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02668"/>
                  </a:ext>
                </a:extLst>
              </a:tr>
              <a:tr h="7914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필요없음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endParaRPr lang="en-US" altLang="ko-KR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입장료 </a:t>
                      </a:r>
                      <a:r>
                        <a:rPr lang="en-US" altLang="ko-KR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2,000</a:t>
                      </a:r>
                      <a:r>
                        <a:rPr lang="ko-KR" altLang="en-US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spc="-8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별도</a:t>
                      </a:r>
                      <a:endParaRPr lang="en-US" altLang="ko-KR" sz="900" b="0" i="0" u="none" strike="noStrike" spc="-8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10:00~23:50)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목요일 좌석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377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목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09:00~23:50)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금요일 좌석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377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금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09:00~23:50)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토요일 좌석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377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토 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09:00~23:50)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일요일 좌석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ko-KR" sz="5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18:30~19:30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점검</a:t>
                      </a:r>
                      <a:endParaRPr lang="en-US" altLang="ko-K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가입 및 예약 불가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48403"/>
                  </a:ext>
                </a:extLst>
              </a:tr>
              <a:tr h="395711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회원실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비로그인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페이나우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혹은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실시간계좌이체</a:t>
                      </a:r>
                      <a:endParaRPr lang="en-US" altLang="ko-KR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공인인증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(17:00~22:00)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25000"/>
                        </a:lnSpc>
                      </a:pP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13902"/>
                  </a:ext>
                </a:extLst>
              </a:tr>
              <a:tr h="428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비로그인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(17:00~22:00)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787239"/>
                  </a:ext>
                </a:extLst>
              </a:tr>
              <a:tr h="478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로그인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(15:00~17:00)</a:t>
                      </a:r>
                      <a:b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(17:00~18:30)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30993"/>
                  </a:ext>
                </a:extLst>
              </a:tr>
              <a:tr h="39571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창구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현금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(12:00~17:00)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292869"/>
                  </a:ext>
                </a:extLst>
              </a:tr>
              <a:tr h="6727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창구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현금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마이카드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전일권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입장시각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~17:00)</a:t>
                      </a:r>
                      <a:b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지사만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b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금토일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(14~17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13:30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8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6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sz="2400" dirty="0" smtClean="0"/>
              <a:t>경마공원 입장 안내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764596" y="1779758"/>
            <a:ext cx="1066541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300000"/>
              </a:lnSpc>
              <a:buFont typeface="+mj-ea"/>
              <a:buAutoNum type="circleNumDbPlain"/>
            </a:pP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전일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사전 </a:t>
            </a:r>
            <a:r>
              <a:rPr lang="ko-KR" altLang="en-US" sz="1600" b="1" dirty="0" err="1" smtClean="0"/>
              <a:t>좌석예약</a:t>
            </a:r>
            <a:r>
              <a:rPr lang="ko-KR" altLang="en-US" sz="1600" b="1" dirty="0" smtClean="0"/>
              <a:t> 고객 문자 발송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예약완료 후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분 이내</a:t>
            </a:r>
            <a:r>
              <a:rPr lang="en-US" altLang="ko-KR" sz="1600" dirty="0" smtClean="0"/>
              <a:t>)</a:t>
            </a:r>
          </a:p>
          <a:p>
            <a:pPr marL="342900" indent="-342900">
              <a:lnSpc>
                <a:spcPct val="300000"/>
              </a:lnSpc>
              <a:buFont typeface="+mj-ea"/>
              <a:buAutoNum type="circleNumDbPlain"/>
            </a:pP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당일</a:t>
            </a:r>
            <a:r>
              <a:rPr lang="en-US" altLang="ko-KR" sz="1600" b="1" dirty="0" smtClean="0"/>
              <a:t>) </a:t>
            </a:r>
            <a:r>
              <a:rPr lang="ko-KR" altLang="en-US" sz="1600" b="1" dirty="0" err="1" smtClean="0"/>
              <a:t>마이카드앱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로그인 후 </a:t>
            </a:r>
            <a:r>
              <a:rPr lang="ko-KR" altLang="en-US" sz="1200" dirty="0" err="1" smtClean="0"/>
              <a:t>예약내역</a:t>
            </a:r>
            <a:r>
              <a:rPr lang="en-US" altLang="ko-KR" sz="1200" dirty="0" smtClean="0"/>
              <a:t>)</a:t>
            </a:r>
            <a:r>
              <a:rPr lang="ko-KR" altLang="en-US" sz="1600" b="1" dirty="0" smtClean="0"/>
              <a:t> 또는 문자</a:t>
            </a:r>
            <a:r>
              <a:rPr lang="en-US" altLang="ko-KR" sz="1200" spc="-100" dirty="0" smtClean="0"/>
              <a:t>(</a:t>
            </a:r>
            <a:r>
              <a:rPr lang="ko-KR" altLang="en-US" sz="1200" spc="-100" dirty="0" smtClean="0"/>
              <a:t>발신번호 </a:t>
            </a:r>
            <a:r>
              <a:rPr lang="en-US" altLang="ko-KR" sz="1200" spc="-100" dirty="0" smtClean="0"/>
              <a:t>: 1566-3333 )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차 제시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정문</a:t>
            </a:r>
            <a:r>
              <a:rPr lang="en-US" altLang="ko-KR" sz="1600" b="1" dirty="0" smtClean="0"/>
              <a:t>)</a:t>
            </a:r>
          </a:p>
          <a:p>
            <a:pPr marL="342900" indent="-342900">
              <a:lnSpc>
                <a:spcPct val="300000"/>
              </a:lnSpc>
              <a:buFont typeface="+mj-ea"/>
              <a:buAutoNum type="circleNumDbPlain"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당일</a:t>
            </a:r>
            <a:r>
              <a:rPr lang="en-US" altLang="ko-KR" sz="1600" b="1" dirty="0"/>
              <a:t>) </a:t>
            </a:r>
            <a:r>
              <a:rPr lang="ko-KR" altLang="en-US" sz="1600" b="1" dirty="0" err="1" smtClean="0"/>
              <a:t>마이카드앱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로그인 후 </a:t>
            </a:r>
            <a:r>
              <a:rPr lang="ko-KR" altLang="en-US" sz="1200" dirty="0" err="1" smtClean="0"/>
              <a:t>예약내역</a:t>
            </a:r>
            <a:r>
              <a:rPr lang="en-US" altLang="ko-KR" sz="1200" dirty="0" smtClean="0"/>
              <a:t>)</a:t>
            </a:r>
            <a:r>
              <a:rPr lang="ko-KR" altLang="en-US" sz="1200" b="1" dirty="0" smtClean="0"/>
              <a:t> </a:t>
            </a:r>
            <a:r>
              <a:rPr lang="ko-KR" altLang="en-US" sz="1600" b="1" dirty="0" smtClean="0"/>
              <a:t>또는 </a:t>
            </a:r>
            <a:r>
              <a:rPr lang="ko-KR" altLang="en-US" sz="1600" b="1" dirty="0"/>
              <a:t>문자</a:t>
            </a:r>
            <a:r>
              <a:rPr lang="en-US" altLang="ko-KR" sz="1200" spc="-100" dirty="0"/>
              <a:t>(</a:t>
            </a:r>
            <a:r>
              <a:rPr lang="ko-KR" altLang="en-US" sz="1200" spc="-100" dirty="0"/>
              <a:t>발신번호 </a:t>
            </a:r>
            <a:r>
              <a:rPr lang="en-US" altLang="ko-KR" sz="1200" spc="-100" dirty="0"/>
              <a:t>: 1566-3333 </a:t>
            </a:r>
            <a:r>
              <a:rPr lang="en-US" altLang="ko-KR" sz="1200" spc="-100" dirty="0" smtClean="0"/>
              <a:t>) </a:t>
            </a: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차 제시 및 발열 체크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중문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북문</a:t>
            </a:r>
            <a:r>
              <a:rPr lang="en-US" altLang="ko-KR" sz="1600" b="1" dirty="0" smtClean="0"/>
              <a:t>)</a:t>
            </a:r>
          </a:p>
          <a:p>
            <a:pPr marL="342900" indent="-342900">
              <a:lnSpc>
                <a:spcPct val="300000"/>
              </a:lnSpc>
              <a:buFont typeface="+mj-ea"/>
              <a:buAutoNum type="circleNumDbPlain"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당일</a:t>
            </a:r>
            <a:r>
              <a:rPr lang="en-US" altLang="ko-KR" sz="1600" b="1" dirty="0"/>
              <a:t>) </a:t>
            </a:r>
            <a:r>
              <a:rPr lang="ko-KR" altLang="en-US" sz="1600" b="1" dirty="0" smtClean="0"/>
              <a:t>입장권 구매 및 입장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현금</a:t>
            </a:r>
            <a:r>
              <a:rPr lang="en-US" altLang="ko-KR" sz="1600" b="1" dirty="0" smtClean="0"/>
              <a:t>/</a:t>
            </a:r>
            <a:r>
              <a:rPr lang="ko-KR" altLang="en-US" sz="1600" b="1" dirty="0" smtClean="0"/>
              <a:t>교통카드</a:t>
            </a:r>
            <a:r>
              <a:rPr lang="en-US" altLang="ko-KR" sz="1600" b="1" dirty="0" smtClean="0"/>
              <a:t>/</a:t>
            </a:r>
            <a:r>
              <a:rPr lang="ko-KR" altLang="en-US" sz="1600" b="1" dirty="0" err="1" smtClean="0"/>
              <a:t>마이카드</a:t>
            </a:r>
            <a:r>
              <a:rPr lang="en-US" altLang="ko-KR" sz="1600" b="1" dirty="0" smtClean="0"/>
              <a:t>)  </a:t>
            </a:r>
            <a:r>
              <a:rPr lang="en-US" altLang="ko-KR" sz="1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* </a:t>
            </a:r>
            <a:r>
              <a:rPr lang="ko-KR" altLang="en-US" sz="1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일회용입장권은 </a:t>
            </a:r>
            <a:r>
              <a:rPr lang="ko-KR" altLang="en-US" sz="14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미운영</a:t>
            </a:r>
            <a:endParaRPr lang="en-US" altLang="ko-KR" sz="14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342900" indent="-342900">
              <a:lnSpc>
                <a:spcPct val="300000"/>
              </a:lnSpc>
              <a:buFont typeface="+mj-ea"/>
              <a:buAutoNum type="circleNumDbPlain"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당일</a:t>
            </a:r>
            <a:r>
              <a:rPr lang="en-US" altLang="ko-KR" sz="1600" b="1" dirty="0"/>
              <a:t>) </a:t>
            </a:r>
            <a:r>
              <a:rPr lang="ko-KR" altLang="en-US" sz="1600" b="1" dirty="0" smtClean="0"/>
              <a:t>예약된 좌석 이동</a:t>
            </a:r>
            <a:endParaRPr lang="en-US" altLang="ko-KR" sz="1600" b="1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10518" y="1005968"/>
            <a:ext cx="5794590" cy="465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 latinLnBrk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800" b="1" dirty="0" smtClean="0"/>
              <a:t> 사전 </a:t>
            </a:r>
            <a:r>
              <a:rPr lang="ko-KR" altLang="en-US" sz="1800" b="1" dirty="0" err="1" smtClean="0"/>
              <a:t>좌석예약</a:t>
            </a:r>
            <a:r>
              <a:rPr lang="ko-KR" altLang="en-US" sz="1800" b="1" dirty="0" smtClean="0"/>
              <a:t> 고객 서울경마공원 입장 안내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406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smtClean="0"/>
              <a:t>고객 수신 문자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64" y="2396691"/>
            <a:ext cx="3031426" cy="71278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57700"/>
          <a:stretch/>
        </p:blipFill>
        <p:spPr>
          <a:xfrm>
            <a:off x="1205664" y="4401872"/>
            <a:ext cx="3031426" cy="10722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22067" y="4140262"/>
            <a:ext cx="534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☞</a:t>
            </a:r>
            <a:r>
              <a:rPr lang="en-US" altLang="ko-KR" sz="1400" b="1" dirty="0" smtClean="0"/>
              <a:t>  </a:t>
            </a:r>
            <a:r>
              <a:rPr lang="ko-KR" altLang="en-US" sz="1400" b="1" dirty="0" err="1" smtClean="0"/>
              <a:t>일반실</a:t>
            </a:r>
            <a:r>
              <a:rPr lang="ko-KR" altLang="en-US" sz="1400" b="1" dirty="0" smtClean="0"/>
              <a:t> 사전 </a:t>
            </a:r>
            <a:r>
              <a:rPr lang="ko-KR" altLang="en-US" sz="1400" b="1" dirty="0" err="1" smtClean="0"/>
              <a:t>좌석예약과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회원실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좌석예매</a:t>
            </a:r>
            <a:r>
              <a:rPr lang="ko-KR" altLang="en-US" sz="1400" b="1" dirty="0" smtClean="0"/>
              <a:t> 문자 내용 동일</a:t>
            </a:r>
            <a:endParaRPr lang="en-US" altLang="ko-KR" sz="1400" b="1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432078" y="932912"/>
            <a:ext cx="542614" cy="4653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974692" y="932912"/>
            <a:ext cx="5345722" cy="465394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800" b="1" dirty="0" smtClean="0"/>
              <a:t> 사전 </a:t>
            </a:r>
            <a:r>
              <a:rPr lang="ko-KR" altLang="en-US" sz="1800" b="1" dirty="0" err="1" smtClean="0"/>
              <a:t>좌석예약</a:t>
            </a:r>
            <a:r>
              <a:rPr lang="ko-KR" altLang="en-US" sz="1800" b="1" dirty="0" smtClean="0"/>
              <a:t> 완료 후 고객 수신 문자</a:t>
            </a: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664" y="3113463"/>
            <a:ext cx="3031426" cy="127639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81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07" y="3375002"/>
            <a:ext cx="2085975" cy="3333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b="37299"/>
          <a:stretch/>
        </p:blipFill>
        <p:spPr>
          <a:xfrm>
            <a:off x="3131507" y="3738873"/>
            <a:ext cx="2105025" cy="153487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243" y="2121774"/>
            <a:ext cx="2085975" cy="107632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일반실</a:t>
            </a:r>
            <a:r>
              <a:rPr lang="ko-KR" altLang="en-US" dirty="0" smtClean="0"/>
              <a:t> 사전 </a:t>
            </a:r>
            <a:r>
              <a:rPr lang="ko-KR" altLang="en-US" dirty="0" err="1" smtClean="0"/>
              <a:t>좌석예약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2078" y="932912"/>
            <a:ext cx="542614" cy="46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974692" y="932912"/>
            <a:ext cx="6000266" cy="465394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일반실</a:t>
            </a:r>
            <a:r>
              <a:rPr lang="ko-KR" altLang="en-US" sz="1800" b="1" dirty="0" smtClean="0"/>
              <a:t> 사전 </a:t>
            </a:r>
            <a:r>
              <a:rPr lang="ko-KR" altLang="en-US" sz="1800" b="1" dirty="0" err="1" smtClean="0"/>
              <a:t>좌석예약</a:t>
            </a:r>
            <a:r>
              <a:rPr lang="ko-KR" altLang="en-US" sz="1800" b="1" dirty="0" smtClean="0"/>
              <a:t> 방법 </a:t>
            </a:r>
            <a:r>
              <a:rPr lang="en-US" altLang="ko-KR" sz="1800" b="1" dirty="0" smtClean="0"/>
              <a:t>(1) – </a:t>
            </a:r>
            <a:r>
              <a:rPr lang="ko-KR" altLang="en-US" sz="1800" b="1" dirty="0" smtClean="0"/>
              <a:t>사업장 선택</a:t>
            </a:r>
            <a:endParaRPr lang="ko-KR" altLang="en-US" sz="18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842015" y="2097919"/>
            <a:ext cx="1667276" cy="301433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860555" y="3928654"/>
            <a:ext cx="426178" cy="4718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131507" y="2694401"/>
            <a:ext cx="2109671" cy="5036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780549" y="2451361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683" y="5273030"/>
            <a:ext cx="166370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①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좌석구매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메뉴 선택</a:t>
            </a:r>
            <a:endParaRPr lang="ko-KR" altLang="en-US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59793" y="5337995"/>
            <a:ext cx="2863624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④ 개인정보 확인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성명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생년월일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휴대폰번호는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/>
            </a:r>
            <a:b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마이카드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회원정보 기준으로 자동입력</a:t>
            </a:r>
            <a:endParaRPr lang="en-US" altLang="ko-KR" sz="11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0420" y="6189354"/>
            <a:ext cx="2682864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우편번호 검색 선택 후 직접 입력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688758" y="4058088"/>
            <a:ext cx="530887" cy="189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20729" y="1728607"/>
            <a:ext cx="1689536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초기화면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119283" y="1728607"/>
            <a:ext cx="4723134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방문 사업장 선택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912827" y="1728607"/>
            <a:ext cx="1929809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개인정보 추가 입력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8"/>
          <a:stretch/>
        </p:blipFill>
        <p:spPr>
          <a:xfrm>
            <a:off x="8938093" y="2097920"/>
            <a:ext cx="1904545" cy="31751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8" name="직사각형 37"/>
          <p:cNvSpPr/>
          <p:nvPr/>
        </p:nvSpPr>
        <p:spPr>
          <a:xfrm>
            <a:off x="8906622" y="3896755"/>
            <a:ext cx="1936014" cy="4746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8912827" y="1728607"/>
            <a:ext cx="1929809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개인정보확인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997003" y="2757140"/>
            <a:ext cx="592853" cy="170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홍길동</a:t>
            </a:r>
            <a:endParaRPr lang="ko-KR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997003" y="3199436"/>
            <a:ext cx="592853" cy="1708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19660102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442571" y="3651780"/>
            <a:ext cx="465573" cy="138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1234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9918194" y="3651780"/>
            <a:ext cx="465573" cy="138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5678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0203" y="5421887"/>
            <a:ext cx="1872217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②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방문사업장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선택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③ 코로나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19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문진표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*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용어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endParaRPr lang="ko-KR" altLang="en-US" sz="11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8572503" y="3866803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2801552" y="3158823"/>
            <a:ext cx="360000" cy="37094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264" y="2141199"/>
            <a:ext cx="1691153" cy="324452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9" name="오른쪽 화살표 48"/>
          <p:cNvSpPr/>
          <p:nvPr/>
        </p:nvSpPr>
        <p:spPr>
          <a:xfrm>
            <a:off x="5397120" y="2784283"/>
            <a:ext cx="653143" cy="3315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 rot="12416428">
            <a:off x="5388954" y="3597663"/>
            <a:ext cx="653143" cy="3315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287964" y="2636318"/>
            <a:ext cx="1441909" cy="29164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811941" y="313839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98053" y="4525259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49171" y="3679426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46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2"/>
          <a:stretch/>
        </p:blipFill>
        <p:spPr>
          <a:xfrm>
            <a:off x="3655818" y="2501298"/>
            <a:ext cx="1655354" cy="27975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일반실</a:t>
            </a:r>
            <a:r>
              <a:rPr lang="ko-KR" altLang="en-US" dirty="0" smtClean="0"/>
              <a:t> 사전 </a:t>
            </a:r>
            <a:r>
              <a:rPr lang="ko-KR" altLang="en-US" dirty="0" err="1" smtClean="0"/>
              <a:t>좌석예약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5"/>
          <a:stretch/>
        </p:blipFill>
        <p:spPr>
          <a:xfrm>
            <a:off x="6366087" y="2491249"/>
            <a:ext cx="1526472" cy="279757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452176" y="922860"/>
            <a:ext cx="542614" cy="46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994790" y="922860"/>
            <a:ext cx="5345722" cy="465394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일반실</a:t>
            </a:r>
            <a:r>
              <a:rPr lang="ko-KR" altLang="en-US" sz="1800" b="1" dirty="0" smtClean="0"/>
              <a:t> 사전 </a:t>
            </a:r>
            <a:r>
              <a:rPr lang="ko-KR" altLang="en-US" sz="1800" b="1" dirty="0" err="1" smtClean="0"/>
              <a:t>좌석예약</a:t>
            </a:r>
            <a:r>
              <a:rPr lang="ko-KR" altLang="en-US" sz="1800" b="1" dirty="0" smtClean="0"/>
              <a:t> 방법 </a:t>
            </a:r>
            <a:r>
              <a:rPr lang="en-US" altLang="ko-KR" sz="1800" b="1" dirty="0" smtClean="0"/>
              <a:t>(2) – </a:t>
            </a:r>
            <a:r>
              <a:rPr lang="ko-KR" altLang="en-US" sz="1800" b="1" dirty="0" err="1" smtClean="0"/>
              <a:t>문진표</a:t>
            </a:r>
            <a:r>
              <a:rPr lang="ko-KR" altLang="en-US" sz="1800" b="1" dirty="0" smtClean="0"/>
              <a:t> 작성</a:t>
            </a:r>
            <a:endParaRPr lang="ko-KR" altLang="en-US" sz="18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6"/>
          <a:stretch/>
        </p:blipFill>
        <p:spPr>
          <a:xfrm>
            <a:off x="1013246" y="2501298"/>
            <a:ext cx="1723151" cy="279757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861237" y="1796763"/>
            <a:ext cx="9750056" cy="352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868" y="5653940"/>
            <a:ext cx="768293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⑤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~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⑦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전자문진표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작성</a:t>
            </a:r>
            <a:r>
              <a:rPr lang="en-US" altLang="ko-KR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총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개 문항에서 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모두 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없음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”, “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아니오</a:t>
            </a:r>
            <a:r>
              <a:rPr lang="en-US" altLang="ko-KR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 답변이 되어야 다음 단계 가능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⑧ </a:t>
            </a:r>
            <a:r>
              <a:rPr lang="ko-KR" altLang="en-US" sz="1100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최종확인 및 개인정보 수집 및 이용에 대한 동의 체크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13246" y="3770623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402033" y="348284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655818" y="3719909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4081399" y="3431213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40690" y="3649818"/>
            <a:ext cx="568787" cy="140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689171" y="337829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5"/>
          <a:srcRect b="33475"/>
          <a:stretch/>
        </p:blipFill>
        <p:spPr>
          <a:xfrm>
            <a:off x="8779795" y="2501299"/>
            <a:ext cx="1874448" cy="31526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453818"/>
            <a:ext cx="2743200" cy="365125"/>
          </a:xfrm>
        </p:spPr>
        <p:txBody>
          <a:bodyPr/>
          <a:lstStyle/>
          <a:p>
            <a:fld id="{0E1786A8-0D80-4E1D-BFF3-C5665634BA2A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8786307" y="2945719"/>
            <a:ext cx="568787" cy="2227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786307" y="3648439"/>
            <a:ext cx="1145223" cy="2623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408636" y="4677344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5291" y="3716257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40678" y="3647591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26955" y="487642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9866955" y="337829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0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ko-KR" altLang="en-US" dirty="0" err="1" smtClean="0"/>
              <a:t>일반실</a:t>
            </a:r>
            <a:r>
              <a:rPr lang="ko-KR" altLang="en-US" dirty="0" smtClean="0"/>
              <a:t> 사전 </a:t>
            </a:r>
            <a:r>
              <a:rPr lang="ko-KR" altLang="en-US" dirty="0" err="1" smtClean="0"/>
              <a:t>좌석예약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86A8-0D80-4E1D-BFF3-C5665634BA2A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9734751" y="2190725"/>
            <a:ext cx="1610367" cy="3088806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9734750" y="1806247"/>
            <a:ext cx="1619049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예약조회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41" y="5439065"/>
            <a:ext cx="220188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⑨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예약층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구역 선택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-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이용을 원하는 층과 구역 선택</a:t>
            </a:r>
            <a:endParaRPr lang="en-US" altLang="ko-KR" sz="1100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4119" y="5439065"/>
            <a:ext cx="223750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⑬ </a:t>
            </a:r>
            <a:r>
              <a:rPr lang="ko-KR" altLang="en-US" sz="11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예약조회</a:t>
            </a:r>
            <a:r>
              <a:rPr lang="ko-KR" altLang="en-US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1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- </a:t>
            </a:r>
            <a:r>
              <a:rPr lang="ko-KR" altLang="en-US" sz="1100" b="1" u="sng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당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 좌석권 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붉은색</a:t>
            </a:r>
            <a:endParaRPr lang="en-US" altLang="ko-KR" sz="1100" b="1" u="sng" dirty="0" smtClean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- </a:t>
            </a:r>
            <a:r>
              <a:rPr lang="ko-KR" altLang="en-US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익일 좌석권 </a:t>
            </a:r>
            <a:r>
              <a:rPr lang="en-US" altLang="ko-KR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1100" b="1" dirty="0" smtClean="0">
                <a:solidFill>
                  <a:srgbClr val="0000FF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파란색</a:t>
            </a:r>
            <a:endParaRPr lang="en-US" altLang="ko-KR" sz="1100" b="1" dirty="0" smtClean="0">
              <a:solidFill>
                <a:srgbClr val="0000FF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bg2">
                    <a:lumMod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solidFill>
                  <a:schemeClr val="bg2">
                    <a:lumMod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- </a:t>
            </a:r>
            <a:r>
              <a:rPr lang="ko-KR" altLang="en-US" sz="1100" b="1" dirty="0" smtClean="0">
                <a:solidFill>
                  <a:schemeClr val="bg2">
                    <a:lumMod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취소 좌석권 </a:t>
            </a:r>
            <a:r>
              <a:rPr lang="en-US" altLang="ko-KR" sz="1100" b="1" dirty="0" smtClean="0">
                <a:solidFill>
                  <a:schemeClr val="bg2">
                    <a:lumMod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100" b="1" dirty="0" smtClean="0">
                <a:solidFill>
                  <a:schemeClr val="bg2">
                    <a:lumMod val="2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회색</a:t>
            </a:r>
            <a:endParaRPr lang="en-US" altLang="ko-KR" sz="1100" dirty="0" smtClean="0">
              <a:solidFill>
                <a:schemeClr val="bg2">
                  <a:lumMod val="2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724120" y="3268767"/>
            <a:ext cx="1629680" cy="15684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9584616" y="2894943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2176" y="922860"/>
            <a:ext cx="542614" cy="46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994790" y="922860"/>
            <a:ext cx="6937098" cy="465394"/>
          </a:xfr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anchor="ctr">
            <a:noAutofit/>
          </a:bodyPr>
          <a:lstStyle/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일반실</a:t>
            </a:r>
            <a:r>
              <a:rPr lang="ko-KR" altLang="en-US" sz="1800" b="1" dirty="0" smtClean="0"/>
              <a:t> 사전 </a:t>
            </a:r>
            <a:r>
              <a:rPr lang="ko-KR" altLang="en-US" sz="1800" b="1" dirty="0" err="1" smtClean="0"/>
              <a:t>좌석예약</a:t>
            </a:r>
            <a:r>
              <a:rPr lang="ko-KR" altLang="en-US" sz="1800" b="1" dirty="0" smtClean="0"/>
              <a:t> 방법 </a:t>
            </a:r>
            <a:r>
              <a:rPr lang="en-US" altLang="ko-KR" sz="1800" b="1" dirty="0" smtClean="0"/>
              <a:t>(3) – </a:t>
            </a:r>
            <a:r>
              <a:rPr lang="ko-KR" altLang="en-US" sz="1800" b="1" dirty="0" err="1" smtClean="0"/>
              <a:t>좌석선택</a:t>
            </a:r>
            <a:r>
              <a:rPr lang="ko-KR" altLang="en-US" sz="1800" b="1" dirty="0" smtClean="0"/>
              <a:t> 및 예약완료</a:t>
            </a:r>
            <a:endParaRPr lang="ko-KR" altLang="en-US" sz="1800" dirty="0"/>
          </a:p>
        </p:txBody>
      </p:sp>
      <p:sp>
        <p:nvSpPr>
          <p:cNvPr id="20" name="직사각형 19"/>
          <p:cNvSpPr/>
          <p:nvPr/>
        </p:nvSpPr>
        <p:spPr>
          <a:xfrm>
            <a:off x="490359" y="1806247"/>
            <a:ext cx="2109642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좌석예약</a:t>
            </a:r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구역 선택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09871" y="4471269"/>
            <a:ext cx="1381455" cy="17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79" y="2190725"/>
            <a:ext cx="1766509" cy="2919191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52" y="2211426"/>
            <a:ext cx="1766934" cy="2572655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036" y="2211426"/>
            <a:ext cx="1643836" cy="3169943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58" y="2211426"/>
            <a:ext cx="2115416" cy="3208702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3114037" y="1806247"/>
            <a:ext cx="1643836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좌석선택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334452" y="1806247"/>
            <a:ext cx="1766934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예약하기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499054" y="1806247"/>
            <a:ext cx="1766934" cy="266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예약완료</a:t>
            </a:r>
            <a:endParaRPr lang="ko-KR" altLang="en-US" sz="1400" b="1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148610" y="2933451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934036" y="2196909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225352" y="2186271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278664" y="2175640"/>
            <a:ext cx="360000" cy="36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68460" y="5439065"/>
            <a:ext cx="1811880" cy="214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⑩ 화면에서 좌석 선택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2176" y="3416425"/>
            <a:ext cx="2153598" cy="11333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060140" y="2791572"/>
            <a:ext cx="1748633" cy="10905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352753" y="3407147"/>
            <a:ext cx="1748633" cy="2949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 rot="19713309">
            <a:off x="9330196" y="4631732"/>
            <a:ext cx="360000" cy="16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00569" y="5439065"/>
            <a:ext cx="1800817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⑪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예약하기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-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개인정보 수집 및</a:t>
            </a:r>
            <a:endParaRPr lang="en-US" altLang="ko-KR" sz="11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11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이용동의</a:t>
            </a:r>
            <a:r>
              <a:rPr lang="ko-KR" altLang="en-US" sz="11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체크</a:t>
            </a:r>
            <a:endParaRPr lang="en-US" altLang="ko-KR" sz="11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22977" y="5439065"/>
            <a:ext cx="180081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⑫ </a:t>
            </a:r>
            <a:r>
              <a:rPr lang="ko-KR" altLang="en-US" sz="11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예약완료</a:t>
            </a:r>
            <a:endParaRPr lang="en-US" altLang="ko-KR" sz="11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endParaRPr lang="en-US" altLang="ko-KR" sz="11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0150" y="4672699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12215" y="4784081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0338" y="3846175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40099" y="4389566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12683" y="2705221"/>
            <a:ext cx="4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3600" dirty="0">
                <a:solidFill>
                  <a:srgbClr val="0000FF"/>
                </a:solidFill>
              </a:rPr>
              <a:t> </a:t>
            </a:r>
            <a:endParaRPr lang="ko-KR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69274</TotalTime>
  <Words>1731</Words>
  <Application>Microsoft Office PowerPoint</Application>
  <PresentationFormat>와이드스크린</PresentationFormat>
  <Paragraphs>362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210 맨발의청춘 L</vt:lpstr>
      <vt:lpstr>HY헤드라인M</vt:lpstr>
      <vt:lpstr>경기천년제목 Medium</vt:lpstr>
      <vt:lpstr>나눔고딕</vt:lpstr>
      <vt:lpstr>나눔손글씨 펜</vt:lpstr>
      <vt:lpstr>돋움</vt:lpstr>
      <vt:lpstr>맑은 고딕</vt:lpstr>
      <vt:lpstr>함초롬돋움</vt:lpstr>
      <vt:lpstr>함초롬바탕</vt:lpstr>
      <vt:lpstr>Arial</vt:lpstr>
      <vt:lpstr>Wingdings</vt:lpstr>
      <vt:lpstr>Office 테마1</vt:lpstr>
      <vt:lpstr>『사전 좌석예약제』 안내</vt:lpstr>
      <vt:lpstr>사전 좌석예약제란?</vt:lpstr>
      <vt:lpstr>사전 좌석예약제 개요</vt:lpstr>
      <vt:lpstr>사전 좌석예약제 시간표</vt:lpstr>
      <vt:lpstr>경마공원 입장 안내</vt:lpstr>
      <vt:lpstr>고객 수신 문자</vt:lpstr>
      <vt:lpstr>일반실 사전 좌석예약</vt:lpstr>
      <vt:lpstr>일반실 사전 좌석예약</vt:lpstr>
      <vt:lpstr>일반실 사전 좌석예약</vt:lpstr>
      <vt:lpstr>회원실 사전입장 예약</vt:lpstr>
      <vt:lpstr>회원실 사전입장 예약</vt:lpstr>
      <vt:lpstr>회원실 사전입장 예약</vt:lpstr>
      <vt:lpstr>예약(예매)권 조회 방법</vt:lpstr>
      <vt:lpstr>마이카드앱 3.0 설치방법</vt:lpstr>
      <vt:lpstr>마이카드 회원가입 방법</vt:lpstr>
      <vt:lpstr>※ 마이카드앱 예치금 입금하는 방법</vt:lpstr>
      <vt:lpstr>PowerPoint 프레젠테이션</vt:lpstr>
      <vt:lpstr>PowerPoint 프레젠테이션</vt:lpstr>
      <vt:lpstr>PowerPoint 프레젠테이션</vt:lpstr>
      <vt:lpstr>PowerPoint 프레젠테이션</vt:lpstr>
      <vt:lpstr>※ 비밀번호 기억 못할 경우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KRA</dc:creator>
  <cp:lastModifiedBy>KRA</cp:lastModifiedBy>
  <cp:revision>550</cp:revision>
  <cp:lastPrinted>2020-07-11T07:47:14Z</cp:lastPrinted>
  <dcterms:created xsi:type="dcterms:W3CDTF">2020-02-26T01:32:07Z</dcterms:created>
  <dcterms:modified xsi:type="dcterms:W3CDTF">2020-07-18T07:42:47Z</dcterms:modified>
</cp:coreProperties>
</file>